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4" r:id="rId6"/>
    <p:sldId id="261" r:id="rId7"/>
    <p:sldId id="263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16"/>
    <p:restoredTop sz="70770"/>
  </p:normalViewPr>
  <p:slideViewPr>
    <p:cSldViewPr snapToGrid="0" showGuides="1">
      <p:cViewPr varScale="1">
        <p:scale>
          <a:sx n="87" d="100"/>
          <a:sy n="87" d="100"/>
        </p:scale>
        <p:origin x="2616" y="200"/>
      </p:cViewPr>
      <p:guideLst>
        <p:guide orient="horz" pos="2160"/>
        <p:guide pos="3840"/>
      </p:guideLst>
    </p:cSldViewPr>
  </p:slideViewPr>
  <p:notesTextViewPr>
    <p:cViewPr>
      <p:scale>
        <a:sx n="90" d="100"/>
        <a:sy n="9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01u7Ue9pIQ" TargetMode="External"/><Relationship Id="rId1" Type="http://schemas.openxmlformats.org/officeDocument/2006/relationships/hyperlink" Target="https://www.youtube.com/watch?v=3D_BSQlBIr0" TargetMode="External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01u7Ue9pIQ" TargetMode="External"/><Relationship Id="rId1" Type="http://schemas.openxmlformats.org/officeDocument/2006/relationships/hyperlink" Target="https://www.youtube.com/watch?v=3D_BSQlBIr0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49C55F-A709-5144-B1E0-84FC3C7B2A34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6E7EB00-D3FB-4848-8BD5-C0F0D47BF3DC}">
      <dgm:prSet/>
      <dgm:spPr/>
      <dgm:t>
        <a:bodyPr/>
        <a:lstStyle/>
        <a:p>
          <a:r>
            <a:rPr lang="en-US" dirty="0"/>
            <a:t>Data and code:</a:t>
          </a:r>
        </a:p>
      </dgm:t>
    </dgm:pt>
    <dgm:pt modelId="{F3EB3E0B-8B73-C347-AE40-B5DD556EFD40}" type="parTrans" cxnId="{5A6063FA-DC49-FC40-9B40-5E908DF13FDD}">
      <dgm:prSet/>
      <dgm:spPr/>
      <dgm:t>
        <a:bodyPr/>
        <a:lstStyle/>
        <a:p>
          <a:endParaRPr lang="en-US"/>
        </a:p>
      </dgm:t>
    </dgm:pt>
    <dgm:pt modelId="{BEC8648D-31DF-B649-943A-DC8A6C77347A}" type="sibTrans" cxnId="{5A6063FA-DC49-FC40-9B40-5E908DF13FDD}">
      <dgm:prSet/>
      <dgm:spPr/>
      <dgm:t>
        <a:bodyPr/>
        <a:lstStyle/>
        <a:p>
          <a:endParaRPr lang="en-US"/>
        </a:p>
      </dgm:t>
    </dgm:pt>
    <dgm:pt modelId="{FAA5B1B3-4BD3-C342-BB6F-7359216496B2}">
      <dgm:prSet/>
      <dgm:spPr/>
      <dgm:t>
        <a:bodyPr/>
        <a:lstStyle/>
        <a:p>
          <a:r>
            <a:rPr lang="en-US" dirty="0"/>
            <a:t>Code that runs from top to bottom</a:t>
          </a:r>
        </a:p>
      </dgm:t>
    </dgm:pt>
    <dgm:pt modelId="{C92581BB-429D-7E47-9562-2BB09B5C9FAC}" type="parTrans" cxnId="{38953B0A-750C-6843-A9D3-7F3A89C8C9D3}">
      <dgm:prSet/>
      <dgm:spPr/>
      <dgm:t>
        <a:bodyPr/>
        <a:lstStyle/>
        <a:p>
          <a:endParaRPr lang="en-US"/>
        </a:p>
      </dgm:t>
    </dgm:pt>
    <dgm:pt modelId="{D6932A31-12C6-D243-8383-549B9D2992F6}" type="sibTrans" cxnId="{38953B0A-750C-6843-A9D3-7F3A89C8C9D3}">
      <dgm:prSet/>
      <dgm:spPr/>
      <dgm:t>
        <a:bodyPr/>
        <a:lstStyle/>
        <a:p>
          <a:endParaRPr lang="en-US"/>
        </a:p>
      </dgm:t>
    </dgm:pt>
    <dgm:pt modelId="{383B480A-77F4-D340-BBFE-A3829F43CC3D}">
      <dgm:prSet/>
      <dgm:spPr/>
      <dgm:t>
        <a:bodyPr/>
        <a:lstStyle/>
        <a:p>
          <a:r>
            <a:rPr lang="en-US" dirty="0"/>
            <a:t>File structure:</a:t>
          </a:r>
        </a:p>
      </dgm:t>
    </dgm:pt>
    <dgm:pt modelId="{64D0278B-3617-CE41-A0FE-067EDC523B60}" type="parTrans" cxnId="{B23F2AA8-3B47-1946-8353-32BDB56E3362}">
      <dgm:prSet/>
      <dgm:spPr/>
      <dgm:t>
        <a:bodyPr/>
        <a:lstStyle/>
        <a:p>
          <a:endParaRPr lang="en-US"/>
        </a:p>
      </dgm:t>
    </dgm:pt>
    <dgm:pt modelId="{1D0B2227-115C-1742-8DE6-A89BB3820D56}" type="sibTrans" cxnId="{B23F2AA8-3B47-1946-8353-32BDB56E3362}">
      <dgm:prSet/>
      <dgm:spPr/>
      <dgm:t>
        <a:bodyPr/>
        <a:lstStyle/>
        <a:p>
          <a:endParaRPr lang="en-US"/>
        </a:p>
      </dgm:t>
    </dgm:pt>
    <dgm:pt modelId="{3A5665DA-7329-5E4F-83C6-2CFAD5FB7688}">
      <dgm:prSet/>
      <dgm:spPr/>
      <dgm:t>
        <a:bodyPr/>
        <a:lstStyle/>
        <a:p>
          <a:r>
            <a:rPr lang="en-US"/>
            <a:t>README.txt file explaining metadata (units, date location, etc.)</a:t>
          </a:r>
        </a:p>
      </dgm:t>
    </dgm:pt>
    <dgm:pt modelId="{508611CC-921B-4445-BB99-B9A3FB70E78D}" type="parTrans" cxnId="{BFCA407F-66DE-204D-9652-79110086D789}">
      <dgm:prSet/>
      <dgm:spPr/>
      <dgm:t>
        <a:bodyPr/>
        <a:lstStyle/>
        <a:p>
          <a:endParaRPr lang="en-US"/>
        </a:p>
      </dgm:t>
    </dgm:pt>
    <dgm:pt modelId="{0608D5F4-B4E2-9E42-905B-EAA349A0E9D2}" type="sibTrans" cxnId="{BFCA407F-66DE-204D-9652-79110086D789}">
      <dgm:prSet/>
      <dgm:spPr/>
      <dgm:t>
        <a:bodyPr/>
        <a:lstStyle/>
        <a:p>
          <a:endParaRPr lang="en-US"/>
        </a:p>
      </dgm:t>
    </dgm:pt>
    <dgm:pt modelId="{A71FE880-C29A-F44A-A5A1-EF5485F42763}">
      <dgm:prSet/>
      <dgm:spPr/>
      <dgm:t>
        <a:bodyPr/>
        <a:lstStyle/>
        <a:p>
          <a:r>
            <a:rPr lang="en-US"/>
            <a:t>Universal files (.txt instead of .docx, .csv instead of .xlsx, etc.)</a:t>
          </a:r>
        </a:p>
      </dgm:t>
    </dgm:pt>
    <dgm:pt modelId="{9B2F327B-E4F6-9D4C-B2C5-A84828D9187B}" type="parTrans" cxnId="{9682E296-C183-3940-B2CF-410CB9B4BD58}">
      <dgm:prSet/>
      <dgm:spPr/>
      <dgm:t>
        <a:bodyPr/>
        <a:lstStyle/>
        <a:p>
          <a:endParaRPr lang="en-US"/>
        </a:p>
      </dgm:t>
    </dgm:pt>
    <dgm:pt modelId="{CB52C062-1B2F-0146-B737-E4441E7CDC07}" type="sibTrans" cxnId="{9682E296-C183-3940-B2CF-410CB9B4BD58}">
      <dgm:prSet/>
      <dgm:spPr/>
      <dgm:t>
        <a:bodyPr/>
        <a:lstStyle/>
        <a:p>
          <a:endParaRPr lang="en-US"/>
        </a:p>
      </dgm:t>
    </dgm:pt>
    <dgm:pt modelId="{4A465887-34F6-0C4A-97CA-FA38277EAF92}">
      <dgm:prSet/>
      <dgm:spPr/>
      <dgm:t>
        <a:bodyPr/>
        <a:lstStyle/>
        <a:p>
          <a:r>
            <a:rPr lang="en-US" dirty="0"/>
            <a:t>File storage</a:t>
          </a:r>
        </a:p>
      </dgm:t>
    </dgm:pt>
    <dgm:pt modelId="{51499628-E552-E14B-A891-CD9E84001D29}" type="parTrans" cxnId="{1BCF34E5-2342-A741-81B8-CCA83F43B76E}">
      <dgm:prSet/>
      <dgm:spPr/>
      <dgm:t>
        <a:bodyPr/>
        <a:lstStyle/>
        <a:p>
          <a:endParaRPr lang="en-US"/>
        </a:p>
      </dgm:t>
    </dgm:pt>
    <dgm:pt modelId="{4AF4F39C-EDE8-FF40-8648-29C23E03EC4B}" type="sibTrans" cxnId="{1BCF34E5-2342-A741-81B8-CCA83F43B76E}">
      <dgm:prSet/>
      <dgm:spPr/>
      <dgm:t>
        <a:bodyPr/>
        <a:lstStyle/>
        <a:p>
          <a:endParaRPr lang="en-US"/>
        </a:p>
      </dgm:t>
    </dgm:pt>
    <dgm:pt modelId="{88BD8ADE-5A24-AA45-B8CF-192F2C317476}">
      <dgm:prSet/>
      <dgm:spPr/>
      <dgm:t>
        <a:bodyPr/>
        <a:lstStyle/>
        <a:p>
          <a:r>
            <a:rPr lang="en-US" dirty="0"/>
            <a:t>Opensource and stable (DIO, not associated to a personal account)</a:t>
          </a:r>
        </a:p>
      </dgm:t>
    </dgm:pt>
    <dgm:pt modelId="{E974165A-7AEB-1947-8B45-86F329B79F12}" type="parTrans" cxnId="{CE5C456D-94A1-C448-8670-469F923D6D78}">
      <dgm:prSet/>
      <dgm:spPr/>
      <dgm:t>
        <a:bodyPr/>
        <a:lstStyle/>
        <a:p>
          <a:endParaRPr lang="en-US"/>
        </a:p>
      </dgm:t>
    </dgm:pt>
    <dgm:pt modelId="{38603419-1192-B942-A077-4A5DE8503304}" type="sibTrans" cxnId="{CE5C456D-94A1-C448-8670-469F923D6D78}">
      <dgm:prSet/>
      <dgm:spPr/>
      <dgm:t>
        <a:bodyPr/>
        <a:lstStyle/>
        <a:p>
          <a:endParaRPr lang="en-US"/>
        </a:p>
      </dgm:t>
    </dgm:pt>
    <dgm:pt modelId="{57A77094-4D44-F84F-AFF4-5712E21358B4}">
      <dgm:prSet/>
      <dgm:spPr/>
      <dgm:t>
        <a:bodyPr/>
        <a:lstStyle/>
        <a:p>
          <a:r>
            <a:rPr lang="en-US" dirty="0"/>
            <a:t>Standard labeling {Janitor} package (</a:t>
          </a:r>
          <a:r>
            <a:rPr lang="en-US" dirty="0">
              <a:hlinkClick xmlns:r="http://schemas.openxmlformats.org/officeDocument/2006/relationships" r:id="rId1"/>
            </a:rPr>
            <a:t>video</a:t>
          </a:r>
          <a:r>
            <a:rPr lang="en-US" dirty="0"/>
            <a:t>)</a:t>
          </a:r>
        </a:p>
      </dgm:t>
    </dgm:pt>
    <dgm:pt modelId="{DE4F227A-9EED-2841-8A23-FD1007E78B4B}" type="parTrans" cxnId="{ADEB53DC-C624-404F-A72D-CDC98CBA3C10}">
      <dgm:prSet/>
      <dgm:spPr/>
      <dgm:t>
        <a:bodyPr/>
        <a:lstStyle/>
        <a:p>
          <a:endParaRPr lang="en-US"/>
        </a:p>
      </dgm:t>
    </dgm:pt>
    <dgm:pt modelId="{4EAFF496-B5CD-D74B-B55A-598EA8D397F6}" type="sibTrans" cxnId="{ADEB53DC-C624-404F-A72D-CDC98CBA3C10}">
      <dgm:prSet/>
      <dgm:spPr/>
      <dgm:t>
        <a:bodyPr/>
        <a:lstStyle/>
        <a:p>
          <a:endParaRPr lang="en-US"/>
        </a:p>
      </dgm:t>
    </dgm:pt>
    <dgm:pt modelId="{A4357A98-BAF6-1249-B9C7-14A1DE977B72}">
      <dgm:prSet/>
      <dgm:spPr/>
      <dgm:t>
        <a:bodyPr/>
        <a:lstStyle/>
        <a:p>
          <a:r>
            <a:rPr lang="en-US" dirty="0"/>
            <a:t>Software (preferably opensource) and package version {</a:t>
          </a:r>
          <a:r>
            <a:rPr lang="en-US" dirty="0" err="1"/>
            <a:t>renv</a:t>
          </a:r>
          <a:r>
            <a:rPr lang="en-US" dirty="0"/>
            <a:t>} (</a:t>
          </a:r>
          <a:r>
            <a:rPr lang="en-US" dirty="0">
              <a:hlinkClick xmlns:r="http://schemas.openxmlformats.org/officeDocument/2006/relationships" r:id="rId2"/>
            </a:rPr>
            <a:t>video</a:t>
          </a:r>
          <a:r>
            <a:rPr lang="en-US" dirty="0"/>
            <a:t>)</a:t>
          </a:r>
        </a:p>
      </dgm:t>
    </dgm:pt>
    <dgm:pt modelId="{6B8137A6-B454-D742-A219-E0C0F19CE9DC}" type="parTrans" cxnId="{B8022704-6EFA-C34F-B7CD-C565691470B8}">
      <dgm:prSet/>
      <dgm:spPr/>
      <dgm:t>
        <a:bodyPr/>
        <a:lstStyle/>
        <a:p>
          <a:endParaRPr lang="en-US"/>
        </a:p>
      </dgm:t>
    </dgm:pt>
    <dgm:pt modelId="{B349D285-B787-5849-893B-FEBA19C9F394}" type="sibTrans" cxnId="{B8022704-6EFA-C34F-B7CD-C565691470B8}">
      <dgm:prSet/>
      <dgm:spPr/>
      <dgm:t>
        <a:bodyPr/>
        <a:lstStyle/>
        <a:p>
          <a:endParaRPr lang="en-US"/>
        </a:p>
      </dgm:t>
    </dgm:pt>
    <dgm:pt modelId="{ECE15651-7DC1-4B42-9692-3398EA6987E0}" type="pres">
      <dgm:prSet presAssocID="{0549C55F-A709-5144-B1E0-84FC3C7B2A34}" presName="linear" presStyleCnt="0">
        <dgm:presLayoutVars>
          <dgm:dir/>
          <dgm:animLvl val="lvl"/>
          <dgm:resizeHandles val="exact"/>
        </dgm:presLayoutVars>
      </dgm:prSet>
      <dgm:spPr/>
    </dgm:pt>
    <dgm:pt modelId="{47B8519A-F68B-D24A-B6F5-8CBBF5BD826C}" type="pres">
      <dgm:prSet presAssocID="{383B480A-77F4-D340-BBFE-A3829F43CC3D}" presName="parentLin" presStyleCnt="0"/>
      <dgm:spPr/>
    </dgm:pt>
    <dgm:pt modelId="{20B7FBE3-00FD-D947-BECE-7EFCC5B387EA}" type="pres">
      <dgm:prSet presAssocID="{383B480A-77F4-D340-BBFE-A3829F43CC3D}" presName="parentLeftMargin" presStyleLbl="node1" presStyleIdx="0" presStyleCnt="3"/>
      <dgm:spPr/>
    </dgm:pt>
    <dgm:pt modelId="{085D222B-F475-9143-8AB3-30129F0300EB}" type="pres">
      <dgm:prSet presAssocID="{383B480A-77F4-D340-BBFE-A3829F43CC3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F4D3C50-F7C1-824A-8741-8925B9E18CD8}" type="pres">
      <dgm:prSet presAssocID="{383B480A-77F4-D340-BBFE-A3829F43CC3D}" presName="negativeSpace" presStyleCnt="0"/>
      <dgm:spPr/>
    </dgm:pt>
    <dgm:pt modelId="{7697A24C-1748-2A4C-8B5A-CBE6A5F645D7}" type="pres">
      <dgm:prSet presAssocID="{383B480A-77F4-D340-BBFE-A3829F43CC3D}" presName="childText" presStyleLbl="conFgAcc1" presStyleIdx="0" presStyleCnt="3">
        <dgm:presLayoutVars>
          <dgm:bulletEnabled val="1"/>
        </dgm:presLayoutVars>
      </dgm:prSet>
      <dgm:spPr/>
    </dgm:pt>
    <dgm:pt modelId="{548B18C5-4B7B-5A4E-A7DE-E8041FA4A33A}" type="pres">
      <dgm:prSet presAssocID="{1D0B2227-115C-1742-8DE6-A89BB3820D56}" presName="spaceBetweenRectangles" presStyleCnt="0"/>
      <dgm:spPr/>
    </dgm:pt>
    <dgm:pt modelId="{17F763A3-881C-A640-B310-286DDDB99F46}" type="pres">
      <dgm:prSet presAssocID="{A6E7EB00-D3FB-4848-8BD5-C0F0D47BF3DC}" presName="parentLin" presStyleCnt="0"/>
      <dgm:spPr/>
    </dgm:pt>
    <dgm:pt modelId="{41CE3A65-AA0D-5C40-8D3A-150A747B6132}" type="pres">
      <dgm:prSet presAssocID="{A6E7EB00-D3FB-4848-8BD5-C0F0D47BF3DC}" presName="parentLeftMargin" presStyleLbl="node1" presStyleIdx="0" presStyleCnt="3"/>
      <dgm:spPr/>
    </dgm:pt>
    <dgm:pt modelId="{BE0CFC22-F723-8D4F-83B0-0F2A50C972D1}" type="pres">
      <dgm:prSet presAssocID="{A6E7EB00-D3FB-4848-8BD5-C0F0D47BF3D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C93ADAA-CE36-824E-BDA6-2BCE787B9C8C}" type="pres">
      <dgm:prSet presAssocID="{A6E7EB00-D3FB-4848-8BD5-C0F0D47BF3DC}" presName="negativeSpace" presStyleCnt="0"/>
      <dgm:spPr/>
    </dgm:pt>
    <dgm:pt modelId="{A931A7BA-0E37-3940-89E6-A93156D65CBA}" type="pres">
      <dgm:prSet presAssocID="{A6E7EB00-D3FB-4848-8BD5-C0F0D47BF3DC}" presName="childText" presStyleLbl="conFgAcc1" presStyleIdx="1" presStyleCnt="3">
        <dgm:presLayoutVars>
          <dgm:bulletEnabled val="1"/>
        </dgm:presLayoutVars>
      </dgm:prSet>
      <dgm:spPr/>
    </dgm:pt>
    <dgm:pt modelId="{DB5E92A0-8718-AA44-A016-EB19469DE822}" type="pres">
      <dgm:prSet presAssocID="{BEC8648D-31DF-B649-943A-DC8A6C77347A}" presName="spaceBetweenRectangles" presStyleCnt="0"/>
      <dgm:spPr/>
    </dgm:pt>
    <dgm:pt modelId="{7FA64031-55A0-C640-85CF-2A31DFF48DCF}" type="pres">
      <dgm:prSet presAssocID="{4A465887-34F6-0C4A-97CA-FA38277EAF92}" presName="parentLin" presStyleCnt="0"/>
      <dgm:spPr/>
    </dgm:pt>
    <dgm:pt modelId="{69DF78A9-B560-F94E-8FD6-D4365AA65DF4}" type="pres">
      <dgm:prSet presAssocID="{4A465887-34F6-0C4A-97CA-FA38277EAF92}" presName="parentLeftMargin" presStyleLbl="node1" presStyleIdx="1" presStyleCnt="3"/>
      <dgm:spPr/>
    </dgm:pt>
    <dgm:pt modelId="{40112E9B-EFB3-C548-ADEF-BB61594BC4D1}" type="pres">
      <dgm:prSet presAssocID="{4A465887-34F6-0C4A-97CA-FA38277EAF9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252B616-6D95-B24B-B837-67CC0678E372}" type="pres">
      <dgm:prSet presAssocID="{4A465887-34F6-0C4A-97CA-FA38277EAF92}" presName="negativeSpace" presStyleCnt="0"/>
      <dgm:spPr/>
    </dgm:pt>
    <dgm:pt modelId="{76B0C5C0-452C-784C-8228-CAA8937EEEBF}" type="pres">
      <dgm:prSet presAssocID="{4A465887-34F6-0C4A-97CA-FA38277EAF9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8022704-6EFA-C34F-B7CD-C565691470B8}" srcId="{A6E7EB00-D3FB-4848-8BD5-C0F0D47BF3DC}" destId="{A4357A98-BAF6-1249-B9C7-14A1DE977B72}" srcOrd="2" destOrd="0" parTransId="{6B8137A6-B454-D742-A219-E0C0F19CE9DC}" sibTransId="{B349D285-B787-5849-893B-FEBA19C9F394}"/>
    <dgm:cxn modelId="{38953B0A-750C-6843-A9D3-7F3A89C8C9D3}" srcId="{A6E7EB00-D3FB-4848-8BD5-C0F0D47BF3DC}" destId="{FAA5B1B3-4BD3-C342-BB6F-7359216496B2}" srcOrd="0" destOrd="0" parTransId="{C92581BB-429D-7E47-9562-2BB09B5C9FAC}" sibTransId="{D6932A31-12C6-D243-8383-549B9D2992F6}"/>
    <dgm:cxn modelId="{BDB3E132-53D7-7249-A36F-F3DDA07A5E5D}" type="presOf" srcId="{A4357A98-BAF6-1249-B9C7-14A1DE977B72}" destId="{A931A7BA-0E37-3940-89E6-A93156D65CBA}" srcOrd="0" destOrd="2" presId="urn:microsoft.com/office/officeart/2005/8/layout/list1"/>
    <dgm:cxn modelId="{E11BB75B-6026-4946-8FE8-365A6F221C41}" type="presOf" srcId="{57A77094-4D44-F84F-AFF4-5712E21358B4}" destId="{A931A7BA-0E37-3940-89E6-A93156D65CBA}" srcOrd="0" destOrd="1" presId="urn:microsoft.com/office/officeart/2005/8/layout/list1"/>
    <dgm:cxn modelId="{85F62A60-97B1-374B-965C-8B381F671946}" type="presOf" srcId="{A6E7EB00-D3FB-4848-8BD5-C0F0D47BF3DC}" destId="{BE0CFC22-F723-8D4F-83B0-0F2A50C972D1}" srcOrd="1" destOrd="0" presId="urn:microsoft.com/office/officeart/2005/8/layout/list1"/>
    <dgm:cxn modelId="{7D797262-259E-C94D-879F-0F6C135AE8A5}" type="presOf" srcId="{3A5665DA-7329-5E4F-83C6-2CFAD5FB7688}" destId="{7697A24C-1748-2A4C-8B5A-CBE6A5F645D7}" srcOrd="0" destOrd="0" presId="urn:microsoft.com/office/officeart/2005/8/layout/list1"/>
    <dgm:cxn modelId="{CE5C456D-94A1-C448-8670-469F923D6D78}" srcId="{4A465887-34F6-0C4A-97CA-FA38277EAF92}" destId="{88BD8ADE-5A24-AA45-B8CF-192F2C317476}" srcOrd="0" destOrd="0" parTransId="{E974165A-7AEB-1947-8B45-86F329B79F12}" sibTransId="{38603419-1192-B942-A077-4A5DE8503304}"/>
    <dgm:cxn modelId="{44783F78-37DE-BB4F-906D-6E56780A0DAE}" type="presOf" srcId="{A71FE880-C29A-F44A-A5A1-EF5485F42763}" destId="{7697A24C-1748-2A4C-8B5A-CBE6A5F645D7}" srcOrd="0" destOrd="1" presId="urn:microsoft.com/office/officeart/2005/8/layout/list1"/>
    <dgm:cxn modelId="{32BB107D-87D3-3443-9E0A-5CD6B13E79D7}" type="presOf" srcId="{4A465887-34F6-0C4A-97CA-FA38277EAF92}" destId="{69DF78A9-B560-F94E-8FD6-D4365AA65DF4}" srcOrd="0" destOrd="0" presId="urn:microsoft.com/office/officeart/2005/8/layout/list1"/>
    <dgm:cxn modelId="{BFCA407F-66DE-204D-9652-79110086D789}" srcId="{383B480A-77F4-D340-BBFE-A3829F43CC3D}" destId="{3A5665DA-7329-5E4F-83C6-2CFAD5FB7688}" srcOrd="0" destOrd="0" parTransId="{508611CC-921B-4445-BB99-B9A3FB70E78D}" sibTransId="{0608D5F4-B4E2-9E42-905B-EAA349A0E9D2}"/>
    <dgm:cxn modelId="{6CD27594-DD83-F94D-A04A-C531B51293EE}" type="presOf" srcId="{4A465887-34F6-0C4A-97CA-FA38277EAF92}" destId="{40112E9B-EFB3-C548-ADEF-BB61594BC4D1}" srcOrd="1" destOrd="0" presId="urn:microsoft.com/office/officeart/2005/8/layout/list1"/>
    <dgm:cxn modelId="{9682E296-C183-3940-B2CF-410CB9B4BD58}" srcId="{383B480A-77F4-D340-BBFE-A3829F43CC3D}" destId="{A71FE880-C29A-F44A-A5A1-EF5485F42763}" srcOrd="1" destOrd="0" parTransId="{9B2F327B-E4F6-9D4C-B2C5-A84828D9187B}" sibTransId="{CB52C062-1B2F-0146-B737-E4441E7CDC07}"/>
    <dgm:cxn modelId="{B23F2AA8-3B47-1946-8353-32BDB56E3362}" srcId="{0549C55F-A709-5144-B1E0-84FC3C7B2A34}" destId="{383B480A-77F4-D340-BBFE-A3829F43CC3D}" srcOrd="0" destOrd="0" parTransId="{64D0278B-3617-CE41-A0FE-067EDC523B60}" sibTransId="{1D0B2227-115C-1742-8DE6-A89BB3820D56}"/>
    <dgm:cxn modelId="{27434DC0-9146-FD44-ADCD-09C1C8D8E9E7}" type="presOf" srcId="{A6E7EB00-D3FB-4848-8BD5-C0F0D47BF3DC}" destId="{41CE3A65-AA0D-5C40-8D3A-150A747B6132}" srcOrd="0" destOrd="0" presId="urn:microsoft.com/office/officeart/2005/8/layout/list1"/>
    <dgm:cxn modelId="{3F7F54C1-02B9-CA4D-AB3D-71188953623B}" type="presOf" srcId="{383B480A-77F4-D340-BBFE-A3829F43CC3D}" destId="{20B7FBE3-00FD-D947-BECE-7EFCC5B387EA}" srcOrd="0" destOrd="0" presId="urn:microsoft.com/office/officeart/2005/8/layout/list1"/>
    <dgm:cxn modelId="{EAB300CB-234C-2F4B-9623-B8ED68CA348B}" type="presOf" srcId="{FAA5B1B3-4BD3-C342-BB6F-7359216496B2}" destId="{A931A7BA-0E37-3940-89E6-A93156D65CBA}" srcOrd="0" destOrd="0" presId="urn:microsoft.com/office/officeart/2005/8/layout/list1"/>
    <dgm:cxn modelId="{A08ACFD7-41FA-BA4B-8200-024244D4DA7A}" type="presOf" srcId="{88BD8ADE-5A24-AA45-B8CF-192F2C317476}" destId="{76B0C5C0-452C-784C-8228-CAA8937EEEBF}" srcOrd="0" destOrd="0" presId="urn:microsoft.com/office/officeart/2005/8/layout/list1"/>
    <dgm:cxn modelId="{4F9197DA-4E79-764A-B730-3DC863D29132}" type="presOf" srcId="{383B480A-77F4-D340-BBFE-A3829F43CC3D}" destId="{085D222B-F475-9143-8AB3-30129F0300EB}" srcOrd="1" destOrd="0" presId="urn:microsoft.com/office/officeart/2005/8/layout/list1"/>
    <dgm:cxn modelId="{ADEB53DC-C624-404F-A72D-CDC98CBA3C10}" srcId="{A6E7EB00-D3FB-4848-8BD5-C0F0D47BF3DC}" destId="{57A77094-4D44-F84F-AFF4-5712E21358B4}" srcOrd="1" destOrd="0" parTransId="{DE4F227A-9EED-2841-8A23-FD1007E78B4B}" sibTransId="{4EAFF496-B5CD-D74B-B55A-598EA8D397F6}"/>
    <dgm:cxn modelId="{C0EB01E4-689C-B140-860D-E5AD4E075DD6}" type="presOf" srcId="{0549C55F-A709-5144-B1E0-84FC3C7B2A34}" destId="{ECE15651-7DC1-4B42-9692-3398EA6987E0}" srcOrd="0" destOrd="0" presId="urn:microsoft.com/office/officeart/2005/8/layout/list1"/>
    <dgm:cxn modelId="{1BCF34E5-2342-A741-81B8-CCA83F43B76E}" srcId="{0549C55F-A709-5144-B1E0-84FC3C7B2A34}" destId="{4A465887-34F6-0C4A-97CA-FA38277EAF92}" srcOrd="2" destOrd="0" parTransId="{51499628-E552-E14B-A891-CD9E84001D29}" sibTransId="{4AF4F39C-EDE8-FF40-8648-29C23E03EC4B}"/>
    <dgm:cxn modelId="{5A6063FA-DC49-FC40-9B40-5E908DF13FDD}" srcId="{0549C55F-A709-5144-B1E0-84FC3C7B2A34}" destId="{A6E7EB00-D3FB-4848-8BD5-C0F0D47BF3DC}" srcOrd="1" destOrd="0" parTransId="{F3EB3E0B-8B73-C347-AE40-B5DD556EFD40}" sibTransId="{BEC8648D-31DF-B649-943A-DC8A6C77347A}"/>
    <dgm:cxn modelId="{A642313B-CACD-A044-9378-41EF9CC7EE99}" type="presParOf" srcId="{ECE15651-7DC1-4B42-9692-3398EA6987E0}" destId="{47B8519A-F68B-D24A-B6F5-8CBBF5BD826C}" srcOrd="0" destOrd="0" presId="urn:microsoft.com/office/officeart/2005/8/layout/list1"/>
    <dgm:cxn modelId="{F8E595EA-26AD-E241-B328-C75F826A6CDF}" type="presParOf" srcId="{47B8519A-F68B-D24A-B6F5-8CBBF5BD826C}" destId="{20B7FBE3-00FD-D947-BECE-7EFCC5B387EA}" srcOrd="0" destOrd="0" presId="urn:microsoft.com/office/officeart/2005/8/layout/list1"/>
    <dgm:cxn modelId="{9DAB559A-6E85-9C4F-AAD6-53CDE9B9A139}" type="presParOf" srcId="{47B8519A-F68B-D24A-B6F5-8CBBF5BD826C}" destId="{085D222B-F475-9143-8AB3-30129F0300EB}" srcOrd="1" destOrd="0" presId="urn:microsoft.com/office/officeart/2005/8/layout/list1"/>
    <dgm:cxn modelId="{C4F47CF0-CEFE-354A-BED9-55FDFD4D332B}" type="presParOf" srcId="{ECE15651-7DC1-4B42-9692-3398EA6987E0}" destId="{9F4D3C50-F7C1-824A-8741-8925B9E18CD8}" srcOrd="1" destOrd="0" presId="urn:microsoft.com/office/officeart/2005/8/layout/list1"/>
    <dgm:cxn modelId="{66104AD6-CA6B-4642-8B07-D64983A57B45}" type="presParOf" srcId="{ECE15651-7DC1-4B42-9692-3398EA6987E0}" destId="{7697A24C-1748-2A4C-8B5A-CBE6A5F645D7}" srcOrd="2" destOrd="0" presId="urn:microsoft.com/office/officeart/2005/8/layout/list1"/>
    <dgm:cxn modelId="{80D716C4-95AE-864F-8DEC-AEAFF4694A2E}" type="presParOf" srcId="{ECE15651-7DC1-4B42-9692-3398EA6987E0}" destId="{548B18C5-4B7B-5A4E-A7DE-E8041FA4A33A}" srcOrd="3" destOrd="0" presId="urn:microsoft.com/office/officeart/2005/8/layout/list1"/>
    <dgm:cxn modelId="{23CA8E88-801A-0B48-8CBD-526CC853BF6F}" type="presParOf" srcId="{ECE15651-7DC1-4B42-9692-3398EA6987E0}" destId="{17F763A3-881C-A640-B310-286DDDB99F46}" srcOrd="4" destOrd="0" presId="urn:microsoft.com/office/officeart/2005/8/layout/list1"/>
    <dgm:cxn modelId="{CCB13837-B3B8-0B44-8037-64E976A96F31}" type="presParOf" srcId="{17F763A3-881C-A640-B310-286DDDB99F46}" destId="{41CE3A65-AA0D-5C40-8D3A-150A747B6132}" srcOrd="0" destOrd="0" presId="urn:microsoft.com/office/officeart/2005/8/layout/list1"/>
    <dgm:cxn modelId="{E9EF6C25-576A-B944-900D-414CAA292501}" type="presParOf" srcId="{17F763A3-881C-A640-B310-286DDDB99F46}" destId="{BE0CFC22-F723-8D4F-83B0-0F2A50C972D1}" srcOrd="1" destOrd="0" presId="urn:microsoft.com/office/officeart/2005/8/layout/list1"/>
    <dgm:cxn modelId="{211A1385-EF2A-4C49-B554-CCD350A8B665}" type="presParOf" srcId="{ECE15651-7DC1-4B42-9692-3398EA6987E0}" destId="{9C93ADAA-CE36-824E-BDA6-2BCE787B9C8C}" srcOrd="5" destOrd="0" presId="urn:microsoft.com/office/officeart/2005/8/layout/list1"/>
    <dgm:cxn modelId="{8A23CB24-E248-3C49-B434-195FBB58B790}" type="presParOf" srcId="{ECE15651-7DC1-4B42-9692-3398EA6987E0}" destId="{A931A7BA-0E37-3940-89E6-A93156D65CBA}" srcOrd="6" destOrd="0" presId="urn:microsoft.com/office/officeart/2005/8/layout/list1"/>
    <dgm:cxn modelId="{EE61E4FA-E699-0445-840A-89DAE5D82F90}" type="presParOf" srcId="{ECE15651-7DC1-4B42-9692-3398EA6987E0}" destId="{DB5E92A0-8718-AA44-A016-EB19469DE822}" srcOrd="7" destOrd="0" presId="urn:microsoft.com/office/officeart/2005/8/layout/list1"/>
    <dgm:cxn modelId="{3100B756-C83D-B349-9BD2-1AB7E26CDA60}" type="presParOf" srcId="{ECE15651-7DC1-4B42-9692-3398EA6987E0}" destId="{7FA64031-55A0-C640-85CF-2A31DFF48DCF}" srcOrd="8" destOrd="0" presId="urn:microsoft.com/office/officeart/2005/8/layout/list1"/>
    <dgm:cxn modelId="{907CE519-DE90-3549-950D-E56F90492523}" type="presParOf" srcId="{7FA64031-55A0-C640-85CF-2A31DFF48DCF}" destId="{69DF78A9-B560-F94E-8FD6-D4365AA65DF4}" srcOrd="0" destOrd="0" presId="urn:microsoft.com/office/officeart/2005/8/layout/list1"/>
    <dgm:cxn modelId="{E5D5F2B3-8D56-3049-A89D-F52E8E860354}" type="presParOf" srcId="{7FA64031-55A0-C640-85CF-2A31DFF48DCF}" destId="{40112E9B-EFB3-C548-ADEF-BB61594BC4D1}" srcOrd="1" destOrd="0" presId="urn:microsoft.com/office/officeart/2005/8/layout/list1"/>
    <dgm:cxn modelId="{C17AED33-84AF-284F-9324-96589942AC2E}" type="presParOf" srcId="{ECE15651-7DC1-4B42-9692-3398EA6987E0}" destId="{A252B616-6D95-B24B-B837-67CC0678E372}" srcOrd="9" destOrd="0" presId="urn:microsoft.com/office/officeart/2005/8/layout/list1"/>
    <dgm:cxn modelId="{BFDC86A0-5936-AC4D-9F37-026861AFB3DF}" type="presParOf" srcId="{ECE15651-7DC1-4B42-9692-3398EA6987E0}" destId="{76B0C5C0-452C-784C-8228-CAA8937EEEB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97A24C-1748-2A4C-8B5A-CBE6A5F645D7}">
      <dsp:nvSpPr>
        <dsp:cNvPr id="0" name=""/>
        <dsp:cNvSpPr/>
      </dsp:nvSpPr>
      <dsp:spPr>
        <a:xfrm>
          <a:off x="0" y="336183"/>
          <a:ext cx="11083725" cy="12820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20" tIns="458216" rIns="86022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README.txt file explaining metadata (units, date location, etc.)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Universal files (.txt instead of .docx, .csv instead of .xlsx, etc.)</a:t>
          </a:r>
        </a:p>
      </dsp:txBody>
      <dsp:txXfrm>
        <a:off x="0" y="336183"/>
        <a:ext cx="11083725" cy="1282049"/>
      </dsp:txXfrm>
    </dsp:sp>
    <dsp:sp modelId="{085D222B-F475-9143-8AB3-30129F0300EB}">
      <dsp:nvSpPr>
        <dsp:cNvPr id="0" name=""/>
        <dsp:cNvSpPr/>
      </dsp:nvSpPr>
      <dsp:spPr>
        <a:xfrm>
          <a:off x="554186" y="11463"/>
          <a:ext cx="7758607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257" tIns="0" rIns="29325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File structure:</a:t>
          </a:r>
        </a:p>
      </dsp:txBody>
      <dsp:txXfrm>
        <a:off x="585889" y="43166"/>
        <a:ext cx="7695201" cy="586034"/>
      </dsp:txXfrm>
    </dsp:sp>
    <dsp:sp modelId="{A931A7BA-0E37-3940-89E6-A93156D65CBA}">
      <dsp:nvSpPr>
        <dsp:cNvPr id="0" name=""/>
        <dsp:cNvSpPr/>
      </dsp:nvSpPr>
      <dsp:spPr>
        <a:xfrm>
          <a:off x="0" y="2061753"/>
          <a:ext cx="11083725" cy="166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20" tIns="458216" rIns="86022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Code that runs from top to bottom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Standard labeling {Janitor} package (</a:t>
          </a:r>
          <a:r>
            <a:rPr lang="en-US" sz="2200" kern="1200" dirty="0">
              <a:hlinkClick xmlns:r="http://schemas.openxmlformats.org/officeDocument/2006/relationships" r:id="rId1"/>
            </a:rPr>
            <a:t>video</a:t>
          </a:r>
          <a:r>
            <a:rPr lang="en-US" sz="2200" kern="1200" dirty="0"/>
            <a:t>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Software (preferably opensource) and package version {</a:t>
          </a:r>
          <a:r>
            <a:rPr lang="en-US" sz="2200" kern="1200" dirty="0" err="1"/>
            <a:t>renv</a:t>
          </a:r>
          <a:r>
            <a:rPr lang="en-US" sz="2200" kern="1200" dirty="0"/>
            <a:t>} (</a:t>
          </a:r>
          <a:r>
            <a:rPr lang="en-US" sz="2200" kern="1200" dirty="0">
              <a:hlinkClick xmlns:r="http://schemas.openxmlformats.org/officeDocument/2006/relationships" r:id="rId2"/>
            </a:rPr>
            <a:t>video</a:t>
          </a:r>
          <a:r>
            <a:rPr lang="en-US" sz="2200" kern="1200" dirty="0"/>
            <a:t>)</a:t>
          </a:r>
        </a:p>
      </dsp:txBody>
      <dsp:txXfrm>
        <a:off x="0" y="2061753"/>
        <a:ext cx="11083725" cy="1663199"/>
      </dsp:txXfrm>
    </dsp:sp>
    <dsp:sp modelId="{BE0CFC22-F723-8D4F-83B0-0F2A50C972D1}">
      <dsp:nvSpPr>
        <dsp:cNvPr id="0" name=""/>
        <dsp:cNvSpPr/>
      </dsp:nvSpPr>
      <dsp:spPr>
        <a:xfrm>
          <a:off x="554186" y="1737033"/>
          <a:ext cx="7758607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257" tIns="0" rIns="29325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and code:</a:t>
          </a:r>
        </a:p>
      </dsp:txBody>
      <dsp:txXfrm>
        <a:off x="585889" y="1768736"/>
        <a:ext cx="7695201" cy="586034"/>
      </dsp:txXfrm>
    </dsp:sp>
    <dsp:sp modelId="{76B0C5C0-452C-784C-8228-CAA8937EEEBF}">
      <dsp:nvSpPr>
        <dsp:cNvPr id="0" name=""/>
        <dsp:cNvSpPr/>
      </dsp:nvSpPr>
      <dsp:spPr>
        <a:xfrm>
          <a:off x="0" y="4168474"/>
          <a:ext cx="11083725" cy="9355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20" tIns="458216" rIns="86022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Opensource and stable (DIO, not associated to a personal account)</a:t>
          </a:r>
        </a:p>
      </dsp:txBody>
      <dsp:txXfrm>
        <a:off x="0" y="4168474"/>
        <a:ext cx="11083725" cy="935549"/>
      </dsp:txXfrm>
    </dsp:sp>
    <dsp:sp modelId="{40112E9B-EFB3-C548-ADEF-BB61594BC4D1}">
      <dsp:nvSpPr>
        <dsp:cNvPr id="0" name=""/>
        <dsp:cNvSpPr/>
      </dsp:nvSpPr>
      <dsp:spPr>
        <a:xfrm>
          <a:off x="554186" y="3843754"/>
          <a:ext cx="7758607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257" tIns="0" rIns="29325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File storage</a:t>
          </a:r>
        </a:p>
      </dsp:txBody>
      <dsp:txXfrm>
        <a:off x="585889" y="3875457"/>
        <a:ext cx="7695201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EB8860-4FC7-E943-9E45-258863D857E5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EDD94-E959-E441-9D6D-B96B412E9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74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Examples of where RE are needed: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Test 100 students, 20 each from 5 representative schools. RE = school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Survey given to multiple people from a household, from a set of representative households. RE = household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Animals clustered within farms. RE = farm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Meta analysis: observations from several research studies. RE = research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Plate a test-tube in triplicate. RE = test tube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EDD94-E959-E441-9D6D-B96B412E9E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08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EDD94-E959-E441-9D6D-B96B412E9E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41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EDD94-E959-E441-9D6D-B96B412E9E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35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F55DF-C165-508A-A082-FF6340C79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2B5F49-4042-3699-1E4B-C1D65C3A1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2770B-BF92-5191-A240-B92285F7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0ED-78A2-AE45-95D3-21DBF9D9B772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05A21-9BF9-DE62-DF61-4854E5B6D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1E78D-908F-15E2-87E1-0A8CAE2BB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0BDC-5BFA-4545-8CD2-3C264E396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97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F4C2-CE64-DA16-DE55-11E8A2484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BA6AA-3376-BC31-E553-B24D357FE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A3361-24C0-210E-8BE0-A20E24B36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0ED-78A2-AE45-95D3-21DBF9D9B772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58EF1-6BD7-F34A-3A2F-56965255D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13852-696E-6086-7442-1159BA574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0BDC-5BFA-4545-8CD2-3C264E396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74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8E4C47-C306-4934-FE7B-F0B150DE9E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CF20C-885B-BC9A-5ABD-F502C0424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A7C1F-D5F5-D822-605D-7A467C409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0ED-78A2-AE45-95D3-21DBF9D9B772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40680-47AA-7C7E-05F4-7C8FB8EDC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135CD-743B-116F-3C53-4E183AD79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0BDC-5BFA-4545-8CD2-3C264E396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00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80F0F-4E39-C0FC-2181-E464EEC67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C794B-33D5-577E-BA71-0CC634861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75FB3-2D5F-2786-DB56-87C0B91B0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0ED-78A2-AE45-95D3-21DBF9D9B772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6E709-F8CD-E758-0546-52F8DCAFB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D45CA-236A-B668-F2FD-06BD91AE8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0BDC-5BFA-4545-8CD2-3C264E396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58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8E5B5-0853-6114-E1E0-C8C3C8A6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91F77-139E-71CE-09AA-820CC331D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9B03D-3913-F35E-446A-4683269F5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0ED-78A2-AE45-95D3-21DBF9D9B772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BCA6A-A06C-0468-DEC1-A2857902F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6EA82-CA00-162E-5FBF-896A799A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0BDC-5BFA-4545-8CD2-3C264E396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92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D13B9-7501-7E7E-1822-4FF644AC5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5AED9-0626-A053-F5FA-C34C2413E7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08C25-1F2D-C4C8-F494-21D4F2D76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F817F-64AB-7B2E-82C8-B000A88B6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0ED-78A2-AE45-95D3-21DBF9D9B772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464B0-F4D3-6385-BB8E-BE2B76723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629EF-9977-77A3-DBC7-DF87B8C48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0BDC-5BFA-4545-8CD2-3C264E396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3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005DA-1F16-98A5-ED0D-529824E1B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E413D-1B4C-3A8E-60E3-A6AF43882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50FF5-09A7-FCBF-83F9-710F5850C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72857D-AF11-0F80-82D9-A19A06609B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D12B3B-FAD3-79C1-7030-5E99EB08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6A414D-3901-5338-178E-13BB28489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0ED-78A2-AE45-95D3-21DBF9D9B772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F43B96-F6A1-C262-5BA3-BF45E814A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DBCA6-710F-1E9E-90A3-AC2CE666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0BDC-5BFA-4545-8CD2-3C264E396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29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E361A-E286-75F0-1390-72844A442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0DDDDB-9003-8494-3A31-A73A5A798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0ED-78A2-AE45-95D3-21DBF9D9B772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EF286-19D5-AA49-A340-CA76BC9BF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64301-5CFF-E26B-7928-7E839FD60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0BDC-5BFA-4545-8CD2-3C264E396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30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8D888C-8D3D-E629-F695-F9E2D64B5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0ED-78A2-AE45-95D3-21DBF9D9B772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26FE7A-76B0-D884-85BF-C5EC98765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BA9AE-0757-0252-6F39-53D524D2C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0BDC-5BFA-4545-8CD2-3C264E396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7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A8F9A-932B-02EF-065D-8D6E688B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DA231-C729-F343-635C-1DBE9E6A9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81AA0-BBF5-3B4F-1C24-6C602AD59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5AA7C-A6C8-B829-EA66-30BE51196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0ED-78A2-AE45-95D3-21DBF9D9B772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2D567-4344-890A-7D6E-00F5F423C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DA465-3EB6-717F-A578-A26788E4A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0BDC-5BFA-4545-8CD2-3C264E396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19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3979-00A8-6C5F-A895-4F2DECB7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E3401F-3E8E-EFE5-7092-8C640BA8AF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623088-95BA-4CEE-CA42-CFABC34BE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263E9A-79F3-AB43-96BD-ABAB05204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0ED-78A2-AE45-95D3-21DBF9D9B772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35DBC-49B6-7CFF-D4A5-3E8084457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B6066-3037-145F-6253-29320EC50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90BDC-5BFA-4545-8CD2-3C264E396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32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E93D66-EDC4-EB3F-773E-20FF485FF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81C6B-14C8-D5A8-54C3-6449A88B9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CB4F9-D5B4-70FA-601A-555B91B790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8CC0ED-78A2-AE45-95D3-21DBF9D9B772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319F7-475D-DCE3-58E9-EF6A5E961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A7D95-BC48-6B18-20A0-A1B1FD576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F90BDC-5BFA-4545-8CD2-3C264E396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32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hyperlink" Target="https://animalia-life.club/qa/pictures/clipart-lapto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hyperlink" Target="https://animalia-life.club/qa/pictures/clipart-lapto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hyperlink" Target="https://animalia-life.club/qa/pictures/clipart-lapto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le.stackexchange.com/questions/254380/why-am-i-getting-an-invalid-active-developer-path-when-attempting-to-use-git-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6F26336-03EC-565D-575E-DD24BF63C2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299" y="956629"/>
            <a:ext cx="3910960" cy="5859331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400"/>
              </a:spcBef>
            </a:pPr>
            <a:r>
              <a:rPr lang="en-US" sz="1200" b="1" dirty="0"/>
              <a:t>Basic “fixed-effects” linear model</a:t>
            </a:r>
            <a:r>
              <a:rPr lang="en-US" sz="1200" dirty="0"/>
              <a:t>: Y = mx + b + e</a:t>
            </a:r>
          </a:p>
          <a:p>
            <a:pPr algn="l">
              <a:lnSpc>
                <a:spcPct val="100000"/>
              </a:lnSpc>
              <a:spcBef>
                <a:spcPts val="400"/>
              </a:spcBef>
            </a:pPr>
            <a:endParaRPr lang="en-US" sz="1200" u="sng" dirty="0"/>
          </a:p>
          <a:p>
            <a:pPr algn="l">
              <a:lnSpc>
                <a:spcPct val="100000"/>
              </a:lnSpc>
              <a:spcBef>
                <a:spcPts val="400"/>
              </a:spcBef>
            </a:pPr>
            <a:endParaRPr lang="en-US" sz="1200" u="sng" dirty="0"/>
          </a:p>
          <a:p>
            <a:pPr algn="l">
              <a:lnSpc>
                <a:spcPct val="100000"/>
              </a:lnSpc>
              <a:spcBef>
                <a:spcPts val="400"/>
              </a:spcBef>
            </a:pPr>
            <a:endParaRPr lang="en-US" sz="1200" u="sng" dirty="0"/>
          </a:p>
          <a:p>
            <a:pPr algn="l">
              <a:lnSpc>
                <a:spcPct val="100000"/>
              </a:lnSpc>
              <a:spcBef>
                <a:spcPts val="400"/>
              </a:spcBef>
            </a:pPr>
            <a:r>
              <a:rPr lang="en-US" sz="1200" u="sng" dirty="0"/>
              <a:t>Assumptions e ~</a:t>
            </a:r>
            <a:r>
              <a:rPr lang="en-US" sz="1200" u="sng" baseline="30000" dirty="0" err="1"/>
              <a:t>iid</a:t>
            </a:r>
            <a:r>
              <a:rPr lang="en-US" sz="1200" u="sng" dirty="0"/>
              <a:t> N(0,var</a:t>
            </a:r>
            <a:r>
              <a:rPr lang="en-US" sz="1200" u="sng" baseline="30000" dirty="0"/>
              <a:t>2</a:t>
            </a:r>
            <a:r>
              <a:rPr lang="en-US" sz="1200" u="sng" dirty="0"/>
              <a:t>):</a:t>
            </a:r>
          </a:p>
          <a:p>
            <a:pPr marL="457200" indent="-4572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1200" dirty="0"/>
              <a:t>Linear relationship Y and x </a:t>
            </a:r>
          </a:p>
          <a:p>
            <a:pPr marL="457200" indent="-4572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1200" dirty="0"/>
              <a:t>Error “e” is normally distributed</a:t>
            </a:r>
          </a:p>
          <a:p>
            <a:pPr marL="457200" indent="-4572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1200" dirty="0"/>
              <a:t>Error “e”  has constant variance</a:t>
            </a:r>
          </a:p>
          <a:p>
            <a:pPr marL="457200" indent="-4572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1200" dirty="0"/>
              <a:t>Data is independent</a:t>
            </a:r>
          </a:p>
          <a:p>
            <a:pPr algn="l">
              <a:lnSpc>
                <a:spcPct val="100000"/>
              </a:lnSpc>
              <a:spcBef>
                <a:spcPts val="400"/>
              </a:spcBef>
            </a:pPr>
            <a:endParaRPr lang="en-US" sz="1200" dirty="0"/>
          </a:p>
          <a:p>
            <a:pPr algn="l">
              <a:lnSpc>
                <a:spcPct val="100000"/>
              </a:lnSpc>
              <a:spcBef>
                <a:spcPts val="400"/>
              </a:spcBef>
            </a:pPr>
            <a:r>
              <a:rPr lang="en-US" sz="1200" u="sng" dirty="0"/>
              <a:t>Non-independence – common causes</a:t>
            </a:r>
          </a:p>
          <a:p>
            <a:pPr marL="285750" indent="-285750" algn="l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Clustered data from assignment of treatments</a:t>
            </a:r>
          </a:p>
          <a:p>
            <a:pPr marL="285750" indent="-285750" algn="l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Replication: location, time, blocks</a:t>
            </a:r>
          </a:p>
          <a:p>
            <a:pPr marL="285750" indent="-285750" algn="l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Repeated measures </a:t>
            </a:r>
            <a:r>
              <a:rPr lang="en-US" sz="1200" b="1" dirty="0"/>
              <a:t>within</a:t>
            </a:r>
            <a:r>
              <a:rPr lang="en-US" sz="1200" dirty="0"/>
              <a:t> experimental unit</a:t>
            </a:r>
          </a:p>
          <a:p>
            <a:pPr algn="l">
              <a:lnSpc>
                <a:spcPct val="100000"/>
              </a:lnSpc>
              <a:spcBef>
                <a:spcPts val="400"/>
              </a:spcBef>
            </a:pPr>
            <a:r>
              <a:rPr lang="en-US" sz="1200" dirty="0"/>
              <a:t>Non-independence </a:t>
            </a:r>
            <a:r>
              <a:rPr lang="en-US" sz="1200" b="1" dirty="0"/>
              <a:t>must</a:t>
            </a:r>
            <a:r>
              <a:rPr lang="en-US" sz="1200" dirty="0"/>
              <a:t> be accounted for through random </a:t>
            </a:r>
            <a:r>
              <a:rPr lang="en-US" sz="1200" b="1" dirty="0"/>
              <a:t>OR</a:t>
            </a:r>
            <a:r>
              <a:rPr lang="en-US" sz="1200" dirty="0"/>
              <a:t> fixed effects</a:t>
            </a:r>
          </a:p>
          <a:p>
            <a:pPr marL="285750" indent="-285750" algn="l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Fixed effects (FE): </a:t>
            </a:r>
            <a:r>
              <a:rPr lang="en-US" sz="1200" dirty="0"/>
              <a:t>Models means (i.e., yield at each site). FE are “expensive” (9 sites = 8 DF).</a:t>
            </a:r>
          </a:p>
          <a:p>
            <a:pPr marL="285750" indent="-285750" algn="l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Random effect (RE): </a:t>
            </a:r>
            <a:r>
              <a:rPr lang="en-US" sz="1200" dirty="0"/>
              <a:t>Models</a:t>
            </a:r>
            <a:r>
              <a:rPr lang="en-US" sz="1200" b="1" dirty="0"/>
              <a:t> </a:t>
            </a:r>
            <a:r>
              <a:rPr lang="en-US" sz="1200" dirty="0"/>
              <a:t>variability of a categorical variable (i.e., yield variability across sites). RE are “cheap” (9 sites = 1 DF).</a:t>
            </a:r>
          </a:p>
          <a:p>
            <a:pPr algn="l">
              <a:lnSpc>
                <a:spcPct val="100000"/>
              </a:lnSpc>
              <a:spcBef>
                <a:spcPts val="400"/>
              </a:spcBef>
            </a:pPr>
            <a:endParaRPr lang="en-US" sz="1200" dirty="0"/>
          </a:p>
          <a:p>
            <a:pPr algn="l">
              <a:lnSpc>
                <a:spcPct val="100000"/>
              </a:lnSpc>
              <a:spcBef>
                <a:spcPts val="400"/>
              </a:spcBef>
            </a:pPr>
            <a:r>
              <a:rPr lang="en-US" sz="1200" b="1" dirty="0"/>
              <a:t>Basic “mixed-effects” linear model:</a:t>
            </a:r>
            <a:r>
              <a:rPr lang="en-US" sz="1200" dirty="0"/>
              <a:t> Y = mx + b + </a:t>
            </a:r>
            <a:r>
              <a:rPr lang="en-US" sz="1200" b="1" u="sng" dirty="0"/>
              <a:t>R</a:t>
            </a:r>
            <a:r>
              <a:rPr lang="en-US" sz="1200" dirty="0"/>
              <a:t> +  e</a:t>
            </a:r>
          </a:p>
          <a:p>
            <a:pPr algn="l">
              <a:lnSpc>
                <a:spcPct val="100000"/>
              </a:lnSpc>
              <a:spcBef>
                <a:spcPts val="400"/>
              </a:spcBef>
            </a:pPr>
            <a:r>
              <a:rPr lang="en-US" sz="1200" dirty="0"/>
              <a:t>R ~</a:t>
            </a:r>
            <a:r>
              <a:rPr lang="en-US" sz="1200" baseline="30000" dirty="0" err="1"/>
              <a:t>iid</a:t>
            </a:r>
            <a:r>
              <a:rPr lang="en-US" sz="1200" dirty="0"/>
              <a:t> N(0,var</a:t>
            </a:r>
            <a:r>
              <a:rPr lang="en-US" sz="1200" baseline="-25000" dirty="0"/>
              <a:t>R</a:t>
            </a:r>
            <a:r>
              <a:rPr lang="en-US" sz="1200" baseline="30000" dirty="0"/>
              <a:t>2</a:t>
            </a:r>
            <a:r>
              <a:rPr lang="en-US" sz="1200" dirty="0"/>
              <a:t>) AND e ~</a:t>
            </a:r>
            <a:r>
              <a:rPr lang="en-US" sz="1200" baseline="30000" dirty="0" err="1"/>
              <a:t>iid</a:t>
            </a:r>
            <a:r>
              <a:rPr lang="en-US" sz="1200" dirty="0"/>
              <a:t> N(0,var</a:t>
            </a:r>
            <a:r>
              <a:rPr lang="en-US" sz="1200" baseline="-25000" dirty="0"/>
              <a:t>e</a:t>
            </a:r>
            <a:r>
              <a:rPr lang="en-US" sz="1200" baseline="30000" dirty="0"/>
              <a:t>2</a:t>
            </a:r>
            <a:r>
              <a:rPr lang="en-US" sz="1200" dirty="0"/>
              <a:t>)</a:t>
            </a:r>
          </a:p>
          <a:p>
            <a:pPr algn="l">
              <a:lnSpc>
                <a:spcPct val="100000"/>
              </a:lnSpc>
              <a:spcBef>
                <a:spcPts val="400"/>
              </a:spcBef>
            </a:pPr>
            <a:endParaRPr lang="en-US" sz="1200" dirty="0"/>
          </a:p>
          <a:p>
            <a:pPr algn="l">
              <a:lnSpc>
                <a:spcPct val="100000"/>
              </a:lnSpc>
              <a:spcBef>
                <a:spcPts val="400"/>
              </a:spcBef>
            </a:pPr>
            <a:endParaRPr lang="en-US" sz="1200" dirty="0"/>
          </a:p>
          <a:p>
            <a:pPr algn="l"/>
            <a:endParaRPr lang="en-US" dirty="0"/>
          </a:p>
          <a:p>
            <a:pPr algn="l"/>
            <a:endParaRPr lang="en-US" b="1" dirty="0"/>
          </a:p>
          <a:p>
            <a:pPr marL="457200" indent="-457200" algn="l">
              <a:buFont typeface="+mj-lt"/>
              <a:buAutoNum type="arabicPeriod"/>
            </a:pPr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F44DB-6ACE-202E-7D3F-DD6B76E7E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0593"/>
            <a:ext cx="9144000" cy="556721"/>
          </a:xfrm>
        </p:spPr>
        <p:txBody>
          <a:bodyPr anchor="t">
            <a:normAutofit fontScale="90000"/>
          </a:bodyPr>
          <a:lstStyle/>
          <a:p>
            <a:r>
              <a:rPr lang="en-US" sz="3600" u="sng" dirty="0"/>
              <a:t>Random effects: What they are, how to use them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2B800E-CFAE-76F4-2BB2-925C0B6DD1B4}"/>
              </a:ext>
            </a:extLst>
          </p:cNvPr>
          <p:cNvCxnSpPr/>
          <p:nvPr/>
        </p:nvCxnSpPr>
        <p:spPr>
          <a:xfrm>
            <a:off x="323716" y="1302308"/>
            <a:ext cx="0" cy="499673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B6DF74-A840-3918-2452-5F1633147D3A}"/>
              </a:ext>
            </a:extLst>
          </p:cNvPr>
          <p:cNvCxnSpPr>
            <a:cxnSpLocks/>
          </p:cNvCxnSpPr>
          <p:nvPr/>
        </p:nvCxnSpPr>
        <p:spPr>
          <a:xfrm>
            <a:off x="323716" y="1801981"/>
            <a:ext cx="549639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FCB839A7-565F-75DB-C8D7-471FDC4200F0}"/>
              </a:ext>
            </a:extLst>
          </p:cNvPr>
          <p:cNvSpPr>
            <a:spLocks noChangeAspect="1"/>
          </p:cNvSpPr>
          <p:nvPr/>
        </p:nvSpPr>
        <p:spPr>
          <a:xfrm>
            <a:off x="454389" y="1488268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42C06C-AA40-5EA5-CD9F-C011562FDD7A}"/>
              </a:ext>
            </a:extLst>
          </p:cNvPr>
          <p:cNvSpPr>
            <a:spLocks noChangeAspect="1"/>
          </p:cNvSpPr>
          <p:nvPr/>
        </p:nvSpPr>
        <p:spPr>
          <a:xfrm>
            <a:off x="606789" y="1640668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6396AD-E9D0-289F-884B-10A7BB167AA2}"/>
              </a:ext>
            </a:extLst>
          </p:cNvPr>
          <p:cNvSpPr>
            <a:spLocks noChangeAspect="1"/>
          </p:cNvSpPr>
          <p:nvPr/>
        </p:nvSpPr>
        <p:spPr>
          <a:xfrm>
            <a:off x="759189" y="1470579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5671B9-2482-7F5D-C2E7-D4738FB85ED3}"/>
              </a:ext>
            </a:extLst>
          </p:cNvPr>
          <p:cNvSpPr>
            <a:spLocks noChangeAspect="1"/>
          </p:cNvSpPr>
          <p:nvPr/>
        </p:nvSpPr>
        <p:spPr>
          <a:xfrm>
            <a:off x="408125" y="1715509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949164-70D3-23C0-7FF4-ABD2E0E6EC76}"/>
              </a:ext>
            </a:extLst>
          </p:cNvPr>
          <p:cNvSpPr>
            <a:spLocks noChangeAspect="1"/>
          </p:cNvSpPr>
          <p:nvPr/>
        </p:nvSpPr>
        <p:spPr>
          <a:xfrm>
            <a:off x="771435" y="1609373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852360-DFE0-61D5-2C42-CE7CD0149B3C}"/>
              </a:ext>
            </a:extLst>
          </p:cNvPr>
          <p:cNvSpPr>
            <a:spLocks noChangeAspect="1"/>
          </p:cNvSpPr>
          <p:nvPr/>
        </p:nvSpPr>
        <p:spPr>
          <a:xfrm>
            <a:off x="587740" y="1523646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4AC1F7-A507-A5FE-A368-BDB80ADA7F60}"/>
              </a:ext>
            </a:extLst>
          </p:cNvPr>
          <p:cNvSpPr>
            <a:spLocks noChangeAspect="1"/>
          </p:cNvSpPr>
          <p:nvPr/>
        </p:nvSpPr>
        <p:spPr>
          <a:xfrm>
            <a:off x="376044" y="1583784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7937A9-568B-F9E5-4AF1-DBCE14504B2E}"/>
              </a:ext>
            </a:extLst>
          </p:cNvPr>
          <p:cNvSpPr>
            <a:spLocks noChangeAspect="1"/>
          </p:cNvSpPr>
          <p:nvPr/>
        </p:nvSpPr>
        <p:spPr>
          <a:xfrm>
            <a:off x="685136" y="1435678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9173410-4DA7-B996-EFA7-B4B1F805F897}"/>
              </a:ext>
            </a:extLst>
          </p:cNvPr>
          <p:cNvSpPr>
            <a:spLocks noChangeAspect="1"/>
          </p:cNvSpPr>
          <p:nvPr/>
        </p:nvSpPr>
        <p:spPr>
          <a:xfrm>
            <a:off x="514491" y="1606324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311879-2778-997D-60F1-C5AF3BDCFAF2}"/>
              </a:ext>
            </a:extLst>
          </p:cNvPr>
          <p:cNvCxnSpPr/>
          <p:nvPr/>
        </p:nvCxnSpPr>
        <p:spPr>
          <a:xfrm flipV="1">
            <a:off x="323716" y="1500587"/>
            <a:ext cx="549639" cy="18288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D5E37C70-128B-69C7-8AD0-66E1B133A00C}"/>
              </a:ext>
            </a:extLst>
          </p:cNvPr>
          <p:cNvSpPr/>
          <p:nvPr/>
        </p:nvSpPr>
        <p:spPr>
          <a:xfrm>
            <a:off x="2686490" y="2150512"/>
            <a:ext cx="337341" cy="666375"/>
          </a:xfrm>
          <a:prstGeom prst="rightBrace">
            <a:avLst>
              <a:gd name="adj1" fmla="val 8333"/>
              <a:gd name="adj2" fmla="val 50726"/>
            </a:avLst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D7CA6E-EF9E-0BF8-8DE5-C9D5700671B4}"/>
              </a:ext>
            </a:extLst>
          </p:cNvPr>
          <p:cNvSpPr txBox="1"/>
          <p:nvPr/>
        </p:nvSpPr>
        <p:spPr>
          <a:xfrm>
            <a:off x="2956880" y="2229783"/>
            <a:ext cx="11030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Fit models &amp;</a:t>
            </a:r>
          </a:p>
          <a:p>
            <a:r>
              <a:rPr lang="en-US" sz="900" dirty="0"/>
              <a:t>check residual plots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F19AA3-C4B1-3707-B34C-9595FACC775C}"/>
              </a:ext>
            </a:extLst>
          </p:cNvPr>
          <p:cNvSpPr txBox="1"/>
          <p:nvPr/>
        </p:nvSpPr>
        <p:spPr>
          <a:xfrm>
            <a:off x="2167156" y="2840529"/>
            <a:ext cx="177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Think about experiment and before making model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701E02D-69AC-4D7A-7919-9580304662C1}"/>
              </a:ext>
            </a:extLst>
          </p:cNvPr>
          <p:cNvCxnSpPr>
            <a:cxnSpLocks/>
          </p:cNvCxnSpPr>
          <p:nvPr/>
        </p:nvCxnSpPr>
        <p:spPr>
          <a:xfrm flipH="1">
            <a:off x="2043702" y="2945061"/>
            <a:ext cx="203334" cy="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F37CB0-EF44-2C7C-2086-CE3BF3BB2F1E}"/>
              </a:ext>
            </a:extLst>
          </p:cNvPr>
          <p:cNvCxnSpPr/>
          <p:nvPr/>
        </p:nvCxnSpPr>
        <p:spPr>
          <a:xfrm>
            <a:off x="1268096" y="1302308"/>
            <a:ext cx="0" cy="499673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7D4F92-6B86-9F87-7D9C-48EEF0AAC108}"/>
              </a:ext>
            </a:extLst>
          </p:cNvPr>
          <p:cNvCxnSpPr>
            <a:cxnSpLocks/>
          </p:cNvCxnSpPr>
          <p:nvPr/>
        </p:nvCxnSpPr>
        <p:spPr>
          <a:xfrm>
            <a:off x="1268096" y="1801981"/>
            <a:ext cx="549639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7617DF9-0014-6548-8436-2A7F9D030714}"/>
              </a:ext>
            </a:extLst>
          </p:cNvPr>
          <p:cNvSpPr>
            <a:spLocks noChangeAspect="1"/>
          </p:cNvSpPr>
          <p:nvPr/>
        </p:nvSpPr>
        <p:spPr>
          <a:xfrm>
            <a:off x="1398769" y="1488268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6245D3-C7A0-E965-2D10-FCFB0270668F}"/>
              </a:ext>
            </a:extLst>
          </p:cNvPr>
          <p:cNvSpPr>
            <a:spLocks noChangeAspect="1"/>
          </p:cNvSpPr>
          <p:nvPr/>
        </p:nvSpPr>
        <p:spPr>
          <a:xfrm>
            <a:off x="1551169" y="1640668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F718E71-9B66-AD3C-274B-814E03F774BE}"/>
              </a:ext>
            </a:extLst>
          </p:cNvPr>
          <p:cNvSpPr>
            <a:spLocks noChangeAspect="1"/>
          </p:cNvSpPr>
          <p:nvPr/>
        </p:nvSpPr>
        <p:spPr>
          <a:xfrm>
            <a:off x="1703569" y="1470579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E86F76-B758-2BF0-A8CC-AEC27538A09B}"/>
              </a:ext>
            </a:extLst>
          </p:cNvPr>
          <p:cNvSpPr>
            <a:spLocks noChangeAspect="1"/>
          </p:cNvSpPr>
          <p:nvPr/>
        </p:nvSpPr>
        <p:spPr>
          <a:xfrm>
            <a:off x="1352505" y="1715509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F709B29-64C5-E581-85A3-32CF0EA1BC60}"/>
              </a:ext>
            </a:extLst>
          </p:cNvPr>
          <p:cNvSpPr>
            <a:spLocks noChangeAspect="1"/>
          </p:cNvSpPr>
          <p:nvPr/>
        </p:nvSpPr>
        <p:spPr>
          <a:xfrm>
            <a:off x="1715815" y="1609373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0056F56-AAD7-5BF8-C66C-47E696354B2F}"/>
              </a:ext>
            </a:extLst>
          </p:cNvPr>
          <p:cNvSpPr>
            <a:spLocks noChangeAspect="1"/>
          </p:cNvSpPr>
          <p:nvPr/>
        </p:nvSpPr>
        <p:spPr>
          <a:xfrm>
            <a:off x="1532120" y="1523646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1E248EC-4716-2BE0-C110-6E9B31C79B72}"/>
              </a:ext>
            </a:extLst>
          </p:cNvPr>
          <p:cNvSpPr>
            <a:spLocks noChangeAspect="1"/>
          </p:cNvSpPr>
          <p:nvPr/>
        </p:nvSpPr>
        <p:spPr>
          <a:xfrm>
            <a:off x="1320424" y="1583784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2B98055-ED9F-9E3B-1BCD-45570972E28D}"/>
              </a:ext>
            </a:extLst>
          </p:cNvPr>
          <p:cNvSpPr>
            <a:spLocks noChangeAspect="1"/>
          </p:cNvSpPr>
          <p:nvPr/>
        </p:nvSpPr>
        <p:spPr>
          <a:xfrm>
            <a:off x="1629516" y="1435678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72B3E45-AD8D-6A6B-B4AA-1271E08B4FB8}"/>
              </a:ext>
            </a:extLst>
          </p:cNvPr>
          <p:cNvSpPr>
            <a:spLocks noChangeAspect="1"/>
          </p:cNvSpPr>
          <p:nvPr/>
        </p:nvSpPr>
        <p:spPr>
          <a:xfrm>
            <a:off x="1458871" y="1606324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61A911E-D23D-9AC7-7FDC-438DC6960EEB}"/>
              </a:ext>
            </a:extLst>
          </p:cNvPr>
          <p:cNvCxnSpPr/>
          <p:nvPr/>
        </p:nvCxnSpPr>
        <p:spPr>
          <a:xfrm flipV="1">
            <a:off x="1268096" y="1500587"/>
            <a:ext cx="549639" cy="18288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D2547E5-4267-3228-1970-42E90ED6C558}"/>
              </a:ext>
            </a:extLst>
          </p:cNvPr>
          <p:cNvCxnSpPr>
            <a:cxnSpLocks/>
          </p:cNvCxnSpPr>
          <p:nvPr/>
        </p:nvCxnSpPr>
        <p:spPr>
          <a:xfrm flipH="1" flipV="1">
            <a:off x="1330965" y="1599659"/>
            <a:ext cx="1016" cy="63234"/>
          </a:xfrm>
          <a:prstGeom prst="line">
            <a:avLst/>
          </a:prstGeom>
          <a:ln w="6350">
            <a:solidFill>
              <a:schemeClr val="accent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D1F72F-5DC9-EDD0-3A83-478183FD84E8}"/>
              </a:ext>
            </a:extLst>
          </p:cNvPr>
          <p:cNvCxnSpPr>
            <a:cxnSpLocks/>
          </p:cNvCxnSpPr>
          <p:nvPr/>
        </p:nvCxnSpPr>
        <p:spPr>
          <a:xfrm flipH="1" flipV="1">
            <a:off x="1362715" y="1644109"/>
            <a:ext cx="1016" cy="91440"/>
          </a:xfrm>
          <a:prstGeom prst="line">
            <a:avLst/>
          </a:prstGeom>
          <a:ln w="6350">
            <a:solidFill>
              <a:schemeClr val="accent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7019321-79B6-6625-BD04-BCF1C2AF1549}"/>
              </a:ext>
            </a:extLst>
          </p:cNvPr>
          <p:cNvCxnSpPr>
            <a:cxnSpLocks/>
          </p:cNvCxnSpPr>
          <p:nvPr/>
        </p:nvCxnSpPr>
        <p:spPr>
          <a:xfrm flipH="1" flipV="1">
            <a:off x="1410340" y="1510759"/>
            <a:ext cx="384" cy="122997"/>
          </a:xfrm>
          <a:prstGeom prst="line">
            <a:avLst/>
          </a:prstGeom>
          <a:ln w="6350">
            <a:solidFill>
              <a:schemeClr val="accent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9E8FFC3-9432-CD8D-DA78-0C7B592FB03E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1562740" y="1574259"/>
            <a:ext cx="2145" cy="66409"/>
          </a:xfrm>
          <a:prstGeom prst="line">
            <a:avLst/>
          </a:prstGeom>
          <a:ln w="6350">
            <a:solidFill>
              <a:schemeClr val="accent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9F1BE53-222A-088C-68EB-B11862BDB5D3}"/>
              </a:ext>
            </a:extLst>
          </p:cNvPr>
          <p:cNvCxnSpPr>
            <a:cxnSpLocks/>
          </p:cNvCxnSpPr>
          <p:nvPr/>
        </p:nvCxnSpPr>
        <p:spPr>
          <a:xfrm flipH="1" flipV="1">
            <a:off x="1543690" y="1539334"/>
            <a:ext cx="2145" cy="45720"/>
          </a:xfrm>
          <a:prstGeom prst="line">
            <a:avLst/>
          </a:prstGeom>
          <a:ln w="6350">
            <a:solidFill>
              <a:schemeClr val="accent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D1C2BA-DE47-4F1E-4D6A-1D43C0A19B3A}"/>
              </a:ext>
            </a:extLst>
          </p:cNvPr>
          <p:cNvCxnSpPr>
            <a:cxnSpLocks/>
          </p:cNvCxnSpPr>
          <p:nvPr/>
        </p:nvCxnSpPr>
        <p:spPr>
          <a:xfrm flipH="1" flipV="1">
            <a:off x="1724665" y="1523458"/>
            <a:ext cx="2145" cy="82296"/>
          </a:xfrm>
          <a:prstGeom prst="line">
            <a:avLst/>
          </a:prstGeom>
          <a:ln w="6350">
            <a:solidFill>
              <a:schemeClr val="accent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BEE885E-F700-0145-1F19-14F03411B285}"/>
              </a:ext>
            </a:extLst>
          </p:cNvPr>
          <p:cNvCxnSpPr>
            <a:cxnSpLocks/>
          </p:cNvCxnSpPr>
          <p:nvPr/>
        </p:nvCxnSpPr>
        <p:spPr>
          <a:xfrm flipH="1" flipV="1">
            <a:off x="1644211" y="1459022"/>
            <a:ext cx="2145" cy="91440"/>
          </a:xfrm>
          <a:prstGeom prst="line">
            <a:avLst/>
          </a:prstGeom>
          <a:ln w="6350">
            <a:solidFill>
              <a:schemeClr val="accent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44CD2B9-F6BE-F9A2-E588-8B5441128BA2}"/>
              </a:ext>
            </a:extLst>
          </p:cNvPr>
          <p:cNvSpPr txBox="1"/>
          <p:nvPr/>
        </p:nvSpPr>
        <p:spPr>
          <a:xfrm>
            <a:off x="1925318" y="1498011"/>
            <a:ext cx="9444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 e = sum(  )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E806FED-3D59-5122-159E-D131E3ABB31E}"/>
              </a:ext>
            </a:extLst>
          </p:cNvPr>
          <p:cNvCxnSpPr>
            <a:cxnSpLocks/>
          </p:cNvCxnSpPr>
          <p:nvPr/>
        </p:nvCxnSpPr>
        <p:spPr>
          <a:xfrm flipH="1" flipV="1">
            <a:off x="2686490" y="1437208"/>
            <a:ext cx="2145" cy="274320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7184626B-CCAC-4880-4ED7-37E78C8BE864}"/>
              </a:ext>
            </a:extLst>
          </p:cNvPr>
          <p:cNvSpPr txBox="1"/>
          <p:nvPr/>
        </p:nvSpPr>
        <p:spPr>
          <a:xfrm>
            <a:off x="4176152" y="864236"/>
            <a:ext cx="42147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Example</a:t>
            </a:r>
            <a:r>
              <a:rPr lang="en-US" sz="1200" u="sng" dirty="0"/>
              <a:t>: (</a:t>
            </a:r>
            <a:r>
              <a:rPr lang="en-US" sz="1200" u="sng" dirty="0" err="1"/>
              <a:t>yield~seeding</a:t>
            </a:r>
            <a:r>
              <a:rPr lang="en-US" sz="1200" u="sng" dirty="0"/>
              <a:t> rate replicated across 5 sites)</a:t>
            </a:r>
          </a:p>
          <a:p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34A262A4-8EEE-EC6D-AFDC-7CEA1E1BFDF5}"/>
              </a:ext>
            </a:extLst>
          </p:cNvPr>
          <p:cNvSpPr txBox="1">
            <a:spLocks/>
          </p:cNvSpPr>
          <p:nvPr/>
        </p:nvSpPr>
        <p:spPr>
          <a:xfrm>
            <a:off x="4144307" y="4148272"/>
            <a:ext cx="4095785" cy="2730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u="sng" dirty="0"/>
              <a:t>Warnings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dirty="0"/>
              <a:t>There </a:t>
            </a:r>
            <a:r>
              <a:rPr lang="en-US" sz="1200" b="1" u="sng" dirty="0"/>
              <a:t>must</a:t>
            </a:r>
            <a:r>
              <a:rPr lang="en-US" sz="1200" dirty="0"/>
              <a:t> be more than 2 levels of a RE. Ideally , around 10 for structured experiments. 30 for observational studies.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dirty="0"/>
              <a:t>Singularity and/or convergence issues</a:t>
            </a:r>
          </a:p>
          <a:p>
            <a:pPr marL="466725" lvl="1" indent="-233363" algn="l">
              <a:buFont typeface="+mj-lt"/>
              <a:buAutoNum type="arabicPeriod"/>
            </a:pPr>
            <a:r>
              <a:rPr lang="en-US" sz="1000" b="1" u="sng" dirty="0"/>
              <a:t>Singularity</a:t>
            </a:r>
            <a:r>
              <a:rPr lang="en-US" sz="1000" dirty="0"/>
              <a:t>: one model term is estimated at zero. Not an issue as long as ANOVA degrees of freedom (DF) are unaffected. If the ANOVA DFs are miscalculated, use the “Kenward-Rodger” approximation. If that doesn’t correct your DFs, don’t use the model.</a:t>
            </a:r>
          </a:p>
          <a:p>
            <a:pPr marL="466725" lvl="1" indent="-233363" algn="l">
              <a:buFont typeface="+mj-lt"/>
              <a:buAutoNum type="arabicPeriod"/>
            </a:pPr>
            <a:r>
              <a:rPr lang="en-US" sz="1000" b="1" u="sng" dirty="0"/>
              <a:t>Convergence</a:t>
            </a:r>
            <a:r>
              <a:rPr lang="en-US" sz="1000" dirty="0"/>
              <a:t>: Your computer couldn’t find a stable solution to the math you asked it to solve. Never use models with convergence issues. The only solution is to use a different approach (</a:t>
            </a:r>
            <a:r>
              <a:rPr lang="en-US" sz="1000" dirty="0" err="1"/>
              <a:t>glmer</a:t>
            </a:r>
            <a:r>
              <a:rPr lang="en-US" sz="1000" dirty="0"/>
              <a:t>) to simplify model terms. </a:t>
            </a: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44E959D7-9686-6408-99DB-19A41FC97AB4}"/>
              </a:ext>
            </a:extLst>
          </p:cNvPr>
          <p:cNvGrpSpPr/>
          <p:nvPr/>
        </p:nvGrpSpPr>
        <p:grpSpPr>
          <a:xfrm>
            <a:off x="4207150" y="2271164"/>
            <a:ext cx="3970099" cy="1639481"/>
            <a:chOff x="4038259" y="2271164"/>
            <a:chExt cx="3970099" cy="1639481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2F4576C3-5429-6110-183D-4E592E5EFCEB}"/>
                </a:ext>
              </a:extLst>
            </p:cNvPr>
            <p:cNvGrpSpPr/>
            <p:nvPr/>
          </p:nvGrpSpPr>
          <p:grpSpPr>
            <a:xfrm>
              <a:off x="4165982" y="3350713"/>
              <a:ext cx="1570432" cy="541024"/>
              <a:chOff x="12428525" y="3187705"/>
              <a:chExt cx="1570432" cy="541024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794A2163-8D1F-43B3-49A4-392A97D4A0DF}"/>
                  </a:ext>
                </a:extLst>
              </p:cNvPr>
              <p:cNvSpPr/>
              <p:nvPr/>
            </p:nvSpPr>
            <p:spPr>
              <a:xfrm>
                <a:off x="12428525" y="3187705"/>
                <a:ext cx="444500" cy="1647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Year 1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D1C2A21-1936-D0BE-03DB-105963A8D9D9}"/>
                  </a:ext>
                </a:extLst>
              </p:cNvPr>
              <p:cNvSpPr/>
              <p:nvPr/>
            </p:nvSpPr>
            <p:spPr>
              <a:xfrm>
                <a:off x="12991491" y="3187705"/>
                <a:ext cx="444500" cy="1647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Year 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9405241-584A-C83D-0224-9D638B863E98}"/>
                  </a:ext>
                </a:extLst>
              </p:cNvPr>
              <p:cNvSpPr/>
              <p:nvPr/>
            </p:nvSpPr>
            <p:spPr>
              <a:xfrm>
                <a:off x="13554457" y="3187705"/>
                <a:ext cx="444500" cy="1647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Year 3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4FDF98A-14DF-5C77-EB72-D1E2F5501B1E}"/>
                  </a:ext>
                </a:extLst>
              </p:cNvPr>
              <p:cNvSpPr/>
              <p:nvPr/>
            </p:nvSpPr>
            <p:spPr>
              <a:xfrm>
                <a:off x="12428525" y="3564029"/>
                <a:ext cx="444500" cy="1647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Site 1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2E0EB13-4BDE-EE58-C275-CE60004D822F}"/>
                  </a:ext>
                </a:extLst>
              </p:cNvPr>
              <p:cNvSpPr/>
              <p:nvPr/>
            </p:nvSpPr>
            <p:spPr>
              <a:xfrm>
                <a:off x="12991491" y="3564029"/>
                <a:ext cx="444500" cy="1647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Site 2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FD9E3D4-9BAD-3F3B-2DCF-A3E604E493F0}"/>
                  </a:ext>
                </a:extLst>
              </p:cNvPr>
              <p:cNvSpPr/>
              <p:nvPr/>
            </p:nvSpPr>
            <p:spPr>
              <a:xfrm>
                <a:off x="13554457" y="3564029"/>
                <a:ext cx="444500" cy="1647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Site 3</a:t>
                </a: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3CFD0FA5-63FC-E30B-A26A-A38EDD8EA636}"/>
                  </a:ext>
                </a:extLst>
              </p:cNvPr>
              <p:cNvCxnSpPr>
                <a:cxnSpLocks/>
                <a:endCxn id="71" idx="0"/>
              </p:cNvCxnSpPr>
              <p:nvPr/>
            </p:nvCxnSpPr>
            <p:spPr>
              <a:xfrm>
                <a:off x="12650775" y="3360011"/>
                <a:ext cx="0" cy="204018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C2CAA3AF-FABC-2FDD-5B44-D2E7D7F112F1}"/>
                  </a:ext>
                </a:extLst>
              </p:cNvPr>
              <p:cNvCxnSpPr>
                <a:cxnSpLocks/>
                <a:endCxn id="72" idx="0"/>
              </p:cNvCxnSpPr>
              <p:nvPr/>
            </p:nvCxnSpPr>
            <p:spPr>
              <a:xfrm>
                <a:off x="12650775" y="3360011"/>
                <a:ext cx="562966" cy="204018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69489582-49EB-3C59-B4EE-AEFB8F145E74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>
                <a:off x="12667742" y="3360011"/>
                <a:ext cx="1108965" cy="204018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5223EC1E-022E-BCAF-8500-8132E96C4DC1}"/>
                  </a:ext>
                </a:extLst>
              </p:cNvPr>
              <p:cNvCxnSpPr>
                <a:cxnSpLocks/>
                <a:stCxn id="69" idx="2"/>
                <a:endCxn id="72" idx="0"/>
              </p:cNvCxnSpPr>
              <p:nvPr/>
            </p:nvCxnSpPr>
            <p:spPr>
              <a:xfrm>
                <a:off x="13213741" y="3352405"/>
                <a:ext cx="0" cy="211624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DC42C748-C729-78B1-93D0-A5B6ECF80B74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>
                <a:off x="13213741" y="3360011"/>
                <a:ext cx="562966" cy="204018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BFB9B137-3F83-12F3-DBDC-427FAFA0AF1A}"/>
                  </a:ext>
                </a:extLst>
              </p:cNvPr>
              <p:cNvCxnSpPr>
                <a:cxnSpLocks/>
                <a:endCxn id="71" idx="0"/>
              </p:cNvCxnSpPr>
              <p:nvPr/>
            </p:nvCxnSpPr>
            <p:spPr>
              <a:xfrm flipH="1">
                <a:off x="12650775" y="3360011"/>
                <a:ext cx="558297" cy="204018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74AB588C-A332-A38C-B7B6-D470F70359F6}"/>
                  </a:ext>
                </a:extLst>
              </p:cNvPr>
              <p:cNvCxnSpPr>
                <a:cxnSpLocks/>
                <a:stCxn id="70" idx="2"/>
              </p:cNvCxnSpPr>
              <p:nvPr/>
            </p:nvCxnSpPr>
            <p:spPr>
              <a:xfrm>
                <a:off x="13776707" y="3352405"/>
                <a:ext cx="0" cy="201147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6B0799C4-9075-1F0C-046E-A78839C1A31C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>
                <a:off x="13209072" y="3360011"/>
                <a:ext cx="567635" cy="204018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89E38E64-C2D1-11A8-FA58-2D2FB006C5D6}"/>
                </a:ext>
              </a:extLst>
            </p:cNvPr>
            <p:cNvGrpSpPr/>
            <p:nvPr/>
          </p:nvGrpSpPr>
          <p:grpSpPr>
            <a:xfrm>
              <a:off x="6041150" y="3330303"/>
              <a:ext cx="1572466" cy="580342"/>
              <a:chOff x="12428525" y="4041145"/>
              <a:chExt cx="1572466" cy="580342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B636C30-BB83-14BD-4DC1-D56ACAC5D841}"/>
                  </a:ext>
                </a:extLst>
              </p:cNvPr>
              <p:cNvSpPr/>
              <p:nvPr/>
            </p:nvSpPr>
            <p:spPr>
              <a:xfrm>
                <a:off x="12428525" y="4041145"/>
                <a:ext cx="444500" cy="1647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Year 1</a:t>
                </a: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16BC8BA6-596E-2D0D-6D60-30024F283C50}"/>
                  </a:ext>
                </a:extLst>
              </p:cNvPr>
              <p:cNvSpPr/>
              <p:nvPr/>
            </p:nvSpPr>
            <p:spPr>
              <a:xfrm>
                <a:off x="12991491" y="4041145"/>
                <a:ext cx="444500" cy="1647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Year 2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2A9B18D0-13F5-35FC-5939-81E77C9869B1}"/>
                  </a:ext>
                </a:extLst>
              </p:cNvPr>
              <p:cNvSpPr/>
              <p:nvPr/>
            </p:nvSpPr>
            <p:spPr>
              <a:xfrm>
                <a:off x="13554457" y="4041145"/>
                <a:ext cx="444500" cy="1647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Year 3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BA7ADFEE-8738-A95A-3F47-6F1ED4D9F497}"/>
                  </a:ext>
                </a:extLst>
              </p:cNvPr>
              <p:cNvSpPr/>
              <p:nvPr/>
            </p:nvSpPr>
            <p:spPr>
              <a:xfrm>
                <a:off x="12428525" y="4417469"/>
                <a:ext cx="120751" cy="20401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B1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4ABF1E97-5AFC-95B0-CEAE-F89F9879C289}"/>
                  </a:ext>
                </a:extLst>
              </p:cNvPr>
              <p:cNvSpPr/>
              <p:nvPr/>
            </p:nvSpPr>
            <p:spPr>
              <a:xfrm>
                <a:off x="12590399" y="4417469"/>
                <a:ext cx="120751" cy="20401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B2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078F0C3-9703-41FF-37AF-DAF6090E0719}"/>
                  </a:ext>
                </a:extLst>
              </p:cNvPr>
              <p:cNvSpPr/>
              <p:nvPr/>
            </p:nvSpPr>
            <p:spPr>
              <a:xfrm>
                <a:off x="12748963" y="4417469"/>
                <a:ext cx="120751" cy="20401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B3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219474BF-6240-149F-E055-DD7CB9F9CA75}"/>
                  </a:ext>
                </a:extLst>
              </p:cNvPr>
              <p:cNvSpPr/>
              <p:nvPr/>
            </p:nvSpPr>
            <p:spPr>
              <a:xfrm>
                <a:off x="12991491" y="4417469"/>
                <a:ext cx="120751" cy="20401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B1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0D51B42-A120-B943-742B-A81AC2E83A41}"/>
                  </a:ext>
                </a:extLst>
              </p:cNvPr>
              <p:cNvSpPr/>
              <p:nvPr/>
            </p:nvSpPr>
            <p:spPr>
              <a:xfrm>
                <a:off x="13153365" y="4417469"/>
                <a:ext cx="120751" cy="20401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B2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EAE418A4-E5CC-9157-B9A7-51743A651958}"/>
                  </a:ext>
                </a:extLst>
              </p:cNvPr>
              <p:cNvSpPr/>
              <p:nvPr/>
            </p:nvSpPr>
            <p:spPr>
              <a:xfrm>
                <a:off x="13311929" y="4417469"/>
                <a:ext cx="120751" cy="20401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B3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7CE648E3-178F-AAEA-A95F-7778A473924B}"/>
                  </a:ext>
                </a:extLst>
              </p:cNvPr>
              <p:cNvSpPr/>
              <p:nvPr/>
            </p:nvSpPr>
            <p:spPr>
              <a:xfrm>
                <a:off x="13559802" y="4417469"/>
                <a:ext cx="120751" cy="20401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B1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DE523B16-61D6-4163-939E-5AD1B57A462C}"/>
                  </a:ext>
                </a:extLst>
              </p:cNvPr>
              <p:cNvSpPr/>
              <p:nvPr/>
            </p:nvSpPr>
            <p:spPr>
              <a:xfrm>
                <a:off x="13721676" y="4417469"/>
                <a:ext cx="120751" cy="20401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B2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7930FF66-B4C6-D4B6-B0AA-5AECB3DA4577}"/>
                  </a:ext>
                </a:extLst>
              </p:cNvPr>
              <p:cNvSpPr/>
              <p:nvPr/>
            </p:nvSpPr>
            <p:spPr>
              <a:xfrm>
                <a:off x="13880240" y="4417469"/>
                <a:ext cx="120751" cy="20401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B3</a:t>
                </a: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24F5905D-6B5D-A04C-A266-448F8A723265}"/>
                  </a:ext>
                </a:extLst>
              </p:cNvPr>
              <p:cNvCxnSpPr>
                <a:cxnSpLocks/>
                <a:endCxn id="109" idx="0"/>
              </p:cNvCxnSpPr>
              <p:nvPr/>
            </p:nvCxnSpPr>
            <p:spPr>
              <a:xfrm flipH="1">
                <a:off x="12488901" y="4205845"/>
                <a:ext cx="156163" cy="211624"/>
              </a:xfrm>
              <a:prstGeom prst="straightConnector1">
                <a:avLst/>
              </a:prstGeom>
              <a:ln w="6350"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EF2DF16A-BF42-8D1D-5491-C22AF9B8018D}"/>
                  </a:ext>
                </a:extLst>
              </p:cNvPr>
              <p:cNvCxnSpPr>
                <a:cxnSpLocks/>
                <a:stCxn id="106" idx="2"/>
                <a:endCxn id="122" idx="0"/>
              </p:cNvCxnSpPr>
              <p:nvPr/>
            </p:nvCxnSpPr>
            <p:spPr>
              <a:xfrm>
                <a:off x="12650775" y="4205845"/>
                <a:ext cx="0" cy="211624"/>
              </a:xfrm>
              <a:prstGeom prst="straightConnector1">
                <a:avLst/>
              </a:prstGeom>
              <a:ln w="6350"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824B7D45-A9AA-01AA-9C19-9F57D63A134E}"/>
                  </a:ext>
                </a:extLst>
              </p:cNvPr>
              <p:cNvCxnSpPr>
                <a:cxnSpLocks/>
                <a:stCxn id="106" idx="2"/>
                <a:endCxn id="123" idx="0"/>
              </p:cNvCxnSpPr>
              <p:nvPr/>
            </p:nvCxnSpPr>
            <p:spPr>
              <a:xfrm>
                <a:off x="12650775" y="4205845"/>
                <a:ext cx="158564" cy="211624"/>
              </a:xfrm>
              <a:prstGeom prst="straightConnector1">
                <a:avLst/>
              </a:prstGeom>
              <a:ln w="6350"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EF0CE071-6227-6A84-C072-A0450E138E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047198" y="4205845"/>
                <a:ext cx="156163" cy="211624"/>
              </a:xfrm>
              <a:prstGeom prst="straightConnector1">
                <a:avLst/>
              </a:prstGeom>
              <a:ln w="6350"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1F51B709-7F3F-C45C-DB29-B8A3EDB98D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09072" y="4205845"/>
                <a:ext cx="0" cy="211624"/>
              </a:xfrm>
              <a:prstGeom prst="straightConnector1">
                <a:avLst/>
              </a:prstGeom>
              <a:ln w="6350"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6B250DA5-0088-DA99-37A6-FB71F3B03A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09072" y="4205845"/>
                <a:ext cx="158564" cy="211624"/>
              </a:xfrm>
              <a:prstGeom prst="straightConnector1">
                <a:avLst/>
              </a:prstGeom>
              <a:ln w="6350"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8FA7C764-C127-4C8E-0F65-91D6266B95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610164" y="4199465"/>
                <a:ext cx="156163" cy="211624"/>
              </a:xfrm>
              <a:prstGeom prst="straightConnector1">
                <a:avLst/>
              </a:prstGeom>
              <a:ln w="6350"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3194E754-AA60-15F5-8521-23E63F5C5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72038" y="4199465"/>
                <a:ext cx="0" cy="211624"/>
              </a:xfrm>
              <a:prstGeom prst="straightConnector1">
                <a:avLst/>
              </a:prstGeom>
              <a:ln w="6350"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531707D2-8CD6-2D03-20A3-A729DF249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72038" y="4199465"/>
                <a:ext cx="158564" cy="211624"/>
              </a:xfrm>
              <a:prstGeom prst="straightConnector1">
                <a:avLst/>
              </a:prstGeom>
              <a:ln w="6350"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AADC68D6-466B-04A8-09FC-07859D41D250}"/>
                </a:ext>
              </a:extLst>
            </p:cNvPr>
            <p:cNvSpPr txBox="1"/>
            <p:nvPr/>
          </p:nvSpPr>
          <p:spPr>
            <a:xfrm>
              <a:off x="4038259" y="2271164"/>
              <a:ext cx="397009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u="sng"/>
                <a:t>Types </a:t>
              </a:r>
              <a:r>
                <a:rPr lang="en-US" sz="1200" u="sng" dirty="0"/>
                <a:t>of random effects</a:t>
              </a:r>
            </a:p>
            <a:p>
              <a:pPr algn="l"/>
              <a:r>
                <a:rPr lang="en-US" sz="1200" dirty="0"/>
                <a:t>Crossed RE (1|Site) +(1|Year)  - both REs at the same “level,” (both sites in both years).</a:t>
              </a:r>
            </a:p>
            <a:p>
              <a:pPr algn="l"/>
              <a:r>
                <a:rPr lang="en-US" sz="1200" dirty="0"/>
                <a:t>Nested RE (1|Site/Block) - lower RE is “within” another. Block 1 in year 1 is NOT equivalent to block 1 in year 2.</a:t>
              </a: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B9420E07-F233-4F92-91D6-1F74BBB453FF}"/>
              </a:ext>
            </a:extLst>
          </p:cNvPr>
          <p:cNvGrpSpPr/>
          <p:nvPr/>
        </p:nvGrpSpPr>
        <p:grpSpPr>
          <a:xfrm>
            <a:off x="4386665" y="1180860"/>
            <a:ext cx="1193282" cy="865868"/>
            <a:chOff x="11864544" y="892405"/>
            <a:chExt cx="1952602" cy="1475195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E4E7A05-8F90-7DD3-A0C7-B5CF6F854718}"/>
                </a:ext>
              </a:extLst>
            </p:cNvPr>
            <p:cNvCxnSpPr>
              <a:cxnSpLocks/>
            </p:cNvCxnSpPr>
            <p:nvPr/>
          </p:nvCxnSpPr>
          <p:spPr>
            <a:xfrm>
              <a:off x="11864544" y="1217570"/>
              <a:ext cx="0" cy="1124663"/>
            </a:xfrm>
            <a:prstGeom prst="line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5BF94A6-375C-BA6F-E2DF-CF9A3F1E073E}"/>
                </a:ext>
              </a:extLst>
            </p:cNvPr>
            <p:cNvCxnSpPr>
              <a:cxnSpLocks/>
            </p:cNvCxnSpPr>
            <p:nvPr/>
          </p:nvCxnSpPr>
          <p:spPr>
            <a:xfrm>
              <a:off x="11864544" y="2333891"/>
              <a:ext cx="1452120" cy="0"/>
            </a:xfrm>
            <a:prstGeom prst="line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864EDDF-FADA-E23F-5C9D-6ED4E997D1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64544" y="1305681"/>
              <a:ext cx="1952602" cy="660315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9369F84-94B4-6419-1AC4-C0CB9604A639}"/>
                </a:ext>
              </a:extLst>
            </p:cNvPr>
            <p:cNvSpPr/>
            <p:nvPr/>
          </p:nvSpPr>
          <p:spPr>
            <a:xfrm>
              <a:off x="11938041" y="1510426"/>
              <a:ext cx="36576" cy="365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7AE4890-0DBC-C6BD-B4A5-C26C2856D30A}"/>
                </a:ext>
              </a:extLst>
            </p:cNvPr>
            <p:cNvSpPr/>
            <p:nvPr/>
          </p:nvSpPr>
          <p:spPr>
            <a:xfrm>
              <a:off x="12042315" y="1455514"/>
              <a:ext cx="36576" cy="365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4869173-2A40-6C64-AAB3-55129425A183}"/>
                </a:ext>
              </a:extLst>
            </p:cNvPr>
            <p:cNvSpPr/>
            <p:nvPr/>
          </p:nvSpPr>
          <p:spPr>
            <a:xfrm>
              <a:off x="12142887" y="1515364"/>
              <a:ext cx="36576" cy="365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18825D0-07AE-7F34-BE98-4707AADAD542}"/>
                </a:ext>
              </a:extLst>
            </p:cNvPr>
            <p:cNvSpPr/>
            <p:nvPr/>
          </p:nvSpPr>
          <p:spPr>
            <a:xfrm>
              <a:off x="12121293" y="1401220"/>
              <a:ext cx="36576" cy="365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994D2E1-8ADC-33AB-9592-FE35C2ED7005}"/>
                </a:ext>
              </a:extLst>
            </p:cNvPr>
            <p:cNvSpPr/>
            <p:nvPr/>
          </p:nvSpPr>
          <p:spPr>
            <a:xfrm>
              <a:off x="12083037" y="1599892"/>
              <a:ext cx="36576" cy="365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22DDBC7-71F7-2109-B8EF-E715175874A6}"/>
                </a:ext>
              </a:extLst>
            </p:cNvPr>
            <p:cNvSpPr/>
            <p:nvPr/>
          </p:nvSpPr>
          <p:spPr>
            <a:xfrm>
              <a:off x="12313179" y="1326562"/>
              <a:ext cx="36576" cy="365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E805EBF-A432-BEEE-BEFC-41CAAEB18FD9}"/>
                </a:ext>
              </a:extLst>
            </p:cNvPr>
            <p:cNvSpPr/>
            <p:nvPr/>
          </p:nvSpPr>
          <p:spPr>
            <a:xfrm>
              <a:off x="12287883" y="1515982"/>
              <a:ext cx="36576" cy="365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6855671-4B90-A907-3F57-1213293FA986}"/>
                </a:ext>
              </a:extLst>
            </p:cNvPr>
            <p:cNvSpPr/>
            <p:nvPr/>
          </p:nvSpPr>
          <p:spPr>
            <a:xfrm>
              <a:off x="12266289" y="1401838"/>
              <a:ext cx="36576" cy="365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5D6F275-3C2C-2DCF-C081-775D55C842A8}"/>
                </a:ext>
              </a:extLst>
            </p:cNvPr>
            <p:cNvSpPr/>
            <p:nvPr/>
          </p:nvSpPr>
          <p:spPr>
            <a:xfrm>
              <a:off x="12476685" y="1419730"/>
              <a:ext cx="36576" cy="365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6376168-953B-480A-D62C-C0F3F92F07A8}"/>
                </a:ext>
              </a:extLst>
            </p:cNvPr>
            <p:cNvSpPr/>
            <p:nvPr/>
          </p:nvSpPr>
          <p:spPr>
            <a:xfrm>
              <a:off x="12455091" y="1305586"/>
              <a:ext cx="36576" cy="365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E2EAB70-6226-3523-E481-4FF5F2FD1F67}"/>
                </a:ext>
              </a:extLst>
            </p:cNvPr>
            <p:cNvSpPr/>
            <p:nvPr/>
          </p:nvSpPr>
          <p:spPr>
            <a:xfrm>
              <a:off x="12621681" y="1420348"/>
              <a:ext cx="36576" cy="365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8ACDF4C-CD62-A7A6-6267-ED2E6090B7F1}"/>
                </a:ext>
              </a:extLst>
            </p:cNvPr>
            <p:cNvSpPr/>
            <p:nvPr/>
          </p:nvSpPr>
          <p:spPr>
            <a:xfrm>
              <a:off x="12600087" y="1276588"/>
              <a:ext cx="36576" cy="365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A478712-42D2-DBC0-B25B-AA9434F482A0}"/>
                </a:ext>
              </a:extLst>
            </p:cNvPr>
            <p:cNvSpPr/>
            <p:nvPr/>
          </p:nvSpPr>
          <p:spPr>
            <a:xfrm>
              <a:off x="12705591" y="1237714"/>
              <a:ext cx="36576" cy="365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06B61D8-8BD8-5D1F-5FE2-BADD905AA7C8}"/>
                </a:ext>
              </a:extLst>
            </p:cNvPr>
            <p:cNvSpPr/>
            <p:nvPr/>
          </p:nvSpPr>
          <p:spPr>
            <a:xfrm>
              <a:off x="12713613" y="1375306"/>
              <a:ext cx="36576" cy="365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77FB839-047E-49AB-5EB9-8E68070EF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9302" y="1240178"/>
              <a:ext cx="1065556" cy="370982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F6C69F0-7D10-4505-E9CE-BD38681995EB}"/>
                </a:ext>
              </a:extLst>
            </p:cNvPr>
            <p:cNvSpPr/>
            <p:nvPr/>
          </p:nvSpPr>
          <p:spPr>
            <a:xfrm>
              <a:off x="12053421" y="2036728"/>
              <a:ext cx="36576" cy="365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2F6213B-873C-328A-5E30-D9F9F48BEBB3}"/>
                </a:ext>
              </a:extLst>
            </p:cNvPr>
            <p:cNvSpPr/>
            <p:nvPr/>
          </p:nvSpPr>
          <p:spPr>
            <a:xfrm>
              <a:off x="12157695" y="1981816"/>
              <a:ext cx="36576" cy="365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C39138-30A8-CD44-4257-EDDBD1B0CDD7}"/>
                </a:ext>
              </a:extLst>
            </p:cNvPr>
            <p:cNvSpPr/>
            <p:nvPr/>
          </p:nvSpPr>
          <p:spPr>
            <a:xfrm>
              <a:off x="12258267" y="2041666"/>
              <a:ext cx="36576" cy="365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ECD21EE-722B-F16F-3E4E-F47AC64FAC29}"/>
                </a:ext>
              </a:extLst>
            </p:cNvPr>
            <p:cNvSpPr/>
            <p:nvPr/>
          </p:nvSpPr>
          <p:spPr>
            <a:xfrm>
              <a:off x="12236673" y="1927522"/>
              <a:ext cx="36576" cy="365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9C59592-E075-C950-D6E6-08C377A7E8DB}"/>
                </a:ext>
              </a:extLst>
            </p:cNvPr>
            <p:cNvSpPr/>
            <p:nvPr/>
          </p:nvSpPr>
          <p:spPr>
            <a:xfrm>
              <a:off x="12198417" y="2126194"/>
              <a:ext cx="36576" cy="365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0055388-9E0D-20AD-E257-DD6AAE02BEDF}"/>
                </a:ext>
              </a:extLst>
            </p:cNvPr>
            <p:cNvSpPr/>
            <p:nvPr/>
          </p:nvSpPr>
          <p:spPr>
            <a:xfrm>
              <a:off x="12428559" y="1852864"/>
              <a:ext cx="36576" cy="365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7D2049C-BE6E-45AC-A6AC-386D9076CC29}"/>
                </a:ext>
              </a:extLst>
            </p:cNvPr>
            <p:cNvSpPr/>
            <p:nvPr/>
          </p:nvSpPr>
          <p:spPr>
            <a:xfrm>
              <a:off x="12403263" y="2042284"/>
              <a:ext cx="36576" cy="365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8AB52A4-A50E-372E-9084-89C916DF3A7B}"/>
                </a:ext>
              </a:extLst>
            </p:cNvPr>
            <p:cNvSpPr/>
            <p:nvPr/>
          </p:nvSpPr>
          <p:spPr>
            <a:xfrm>
              <a:off x="12381669" y="1928140"/>
              <a:ext cx="36576" cy="365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DB524B3-A14E-8B95-117C-ED36006E4E8A}"/>
                </a:ext>
              </a:extLst>
            </p:cNvPr>
            <p:cNvSpPr/>
            <p:nvPr/>
          </p:nvSpPr>
          <p:spPr>
            <a:xfrm>
              <a:off x="12592065" y="1946032"/>
              <a:ext cx="36576" cy="365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18F3AC34-2C6D-639B-1A61-439DB9FF855A}"/>
                </a:ext>
              </a:extLst>
            </p:cNvPr>
            <p:cNvSpPr/>
            <p:nvPr/>
          </p:nvSpPr>
          <p:spPr>
            <a:xfrm>
              <a:off x="12570471" y="1831888"/>
              <a:ext cx="36576" cy="365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2452962-2907-88F4-042B-8CFBD3E17746}"/>
                </a:ext>
              </a:extLst>
            </p:cNvPr>
            <p:cNvSpPr/>
            <p:nvPr/>
          </p:nvSpPr>
          <p:spPr>
            <a:xfrm>
              <a:off x="12737061" y="1946650"/>
              <a:ext cx="36576" cy="365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0AB17B4-4297-6414-C377-60510E3FEDD7}"/>
                </a:ext>
              </a:extLst>
            </p:cNvPr>
            <p:cNvSpPr/>
            <p:nvPr/>
          </p:nvSpPr>
          <p:spPr>
            <a:xfrm>
              <a:off x="12715467" y="1802890"/>
              <a:ext cx="36576" cy="365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7ABE489-E5D1-C253-63AA-5179BA57AA7B}"/>
                </a:ext>
              </a:extLst>
            </p:cNvPr>
            <p:cNvSpPr/>
            <p:nvPr/>
          </p:nvSpPr>
          <p:spPr>
            <a:xfrm>
              <a:off x="12820971" y="1764016"/>
              <a:ext cx="36576" cy="365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1F6CA4F-50C1-4FD9-00BE-B77079D0D8F5}"/>
                </a:ext>
              </a:extLst>
            </p:cNvPr>
            <p:cNvSpPr/>
            <p:nvPr/>
          </p:nvSpPr>
          <p:spPr>
            <a:xfrm>
              <a:off x="12828993" y="1901608"/>
              <a:ext cx="36576" cy="365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923D5D1-8E16-3352-119C-2B1503987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94682" y="1766480"/>
              <a:ext cx="1065556" cy="370982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FF3A4F1-E37F-D10A-3EE3-C80195BB3598}"/>
                </a:ext>
              </a:extLst>
            </p:cNvPr>
            <p:cNvSpPr/>
            <p:nvPr/>
          </p:nvSpPr>
          <p:spPr>
            <a:xfrm>
              <a:off x="11998416" y="1708665"/>
              <a:ext cx="36576" cy="36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550EBE-E0D2-5D62-3563-DF0BC6F28219}"/>
                </a:ext>
              </a:extLst>
            </p:cNvPr>
            <p:cNvSpPr/>
            <p:nvPr/>
          </p:nvSpPr>
          <p:spPr>
            <a:xfrm>
              <a:off x="12102690" y="1653753"/>
              <a:ext cx="36576" cy="36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CD51D36-EFD3-9032-1747-74FA15FBC77D}"/>
                </a:ext>
              </a:extLst>
            </p:cNvPr>
            <p:cNvSpPr/>
            <p:nvPr/>
          </p:nvSpPr>
          <p:spPr>
            <a:xfrm>
              <a:off x="12203262" y="1713603"/>
              <a:ext cx="36576" cy="36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BEB5F9C-5B9D-28B1-43A0-D97E22B9B5CA}"/>
                </a:ext>
              </a:extLst>
            </p:cNvPr>
            <p:cNvSpPr/>
            <p:nvPr/>
          </p:nvSpPr>
          <p:spPr>
            <a:xfrm>
              <a:off x="12181668" y="1599459"/>
              <a:ext cx="36576" cy="36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360B19E1-CC62-3077-E3B2-BA56AA8520A1}"/>
                </a:ext>
              </a:extLst>
            </p:cNvPr>
            <p:cNvSpPr/>
            <p:nvPr/>
          </p:nvSpPr>
          <p:spPr>
            <a:xfrm>
              <a:off x="12143412" y="1798131"/>
              <a:ext cx="36576" cy="36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2D636CDF-C6AB-04EF-9D3F-15F8E7030C6C}"/>
                </a:ext>
              </a:extLst>
            </p:cNvPr>
            <p:cNvSpPr/>
            <p:nvPr/>
          </p:nvSpPr>
          <p:spPr>
            <a:xfrm>
              <a:off x="12373554" y="1524801"/>
              <a:ext cx="36576" cy="36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2040A26-E20A-997F-A461-D52E676A48B5}"/>
                </a:ext>
              </a:extLst>
            </p:cNvPr>
            <p:cNvSpPr/>
            <p:nvPr/>
          </p:nvSpPr>
          <p:spPr>
            <a:xfrm>
              <a:off x="12348258" y="1714221"/>
              <a:ext cx="36576" cy="36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AD1A420-6F71-E3DE-8090-54A9794A22D1}"/>
                </a:ext>
              </a:extLst>
            </p:cNvPr>
            <p:cNvSpPr/>
            <p:nvPr/>
          </p:nvSpPr>
          <p:spPr>
            <a:xfrm>
              <a:off x="12326664" y="1600077"/>
              <a:ext cx="36576" cy="36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E7836B9-D533-E627-ADEC-1B773069979C}"/>
                </a:ext>
              </a:extLst>
            </p:cNvPr>
            <p:cNvSpPr/>
            <p:nvPr/>
          </p:nvSpPr>
          <p:spPr>
            <a:xfrm>
              <a:off x="12537060" y="1617969"/>
              <a:ext cx="36576" cy="36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A783805-F051-E0C9-E61C-06A167386333}"/>
                </a:ext>
              </a:extLst>
            </p:cNvPr>
            <p:cNvSpPr/>
            <p:nvPr/>
          </p:nvSpPr>
          <p:spPr>
            <a:xfrm>
              <a:off x="12515466" y="1503825"/>
              <a:ext cx="36576" cy="36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840096F-4CB5-09DC-7EB6-0BD735CE5E22}"/>
                </a:ext>
              </a:extLst>
            </p:cNvPr>
            <p:cNvSpPr/>
            <p:nvPr/>
          </p:nvSpPr>
          <p:spPr>
            <a:xfrm>
              <a:off x="12682056" y="1618587"/>
              <a:ext cx="36576" cy="36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8CB4B05-CE33-356C-4A44-2452BAFD7A5F}"/>
                </a:ext>
              </a:extLst>
            </p:cNvPr>
            <p:cNvSpPr/>
            <p:nvPr/>
          </p:nvSpPr>
          <p:spPr>
            <a:xfrm>
              <a:off x="12660462" y="1474827"/>
              <a:ext cx="36576" cy="36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591831B7-0D8E-C7E8-FC2A-8145124ADD35}"/>
                </a:ext>
              </a:extLst>
            </p:cNvPr>
            <p:cNvSpPr/>
            <p:nvPr/>
          </p:nvSpPr>
          <p:spPr>
            <a:xfrm>
              <a:off x="12765966" y="1435953"/>
              <a:ext cx="36576" cy="36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F8D7DC13-3977-E1F6-CA99-47F78479F673}"/>
                </a:ext>
              </a:extLst>
            </p:cNvPr>
            <p:cNvSpPr/>
            <p:nvPr/>
          </p:nvSpPr>
          <p:spPr>
            <a:xfrm>
              <a:off x="12773988" y="1573545"/>
              <a:ext cx="36576" cy="36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6DD5068-EE1E-795A-ABCD-D8F784E23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39677" y="1438417"/>
              <a:ext cx="1065556" cy="370982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FFB5935-8526-990C-B5F8-EE09055D8A18}"/>
                </a:ext>
              </a:extLst>
            </p:cNvPr>
            <p:cNvSpPr/>
            <p:nvPr/>
          </p:nvSpPr>
          <p:spPr>
            <a:xfrm>
              <a:off x="12414524" y="2241558"/>
              <a:ext cx="36576" cy="365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48016626-3682-C47A-9264-A139D6BCA3AE}"/>
                </a:ext>
              </a:extLst>
            </p:cNvPr>
            <p:cNvSpPr/>
            <p:nvPr/>
          </p:nvSpPr>
          <p:spPr>
            <a:xfrm>
              <a:off x="12518798" y="2186646"/>
              <a:ext cx="36576" cy="365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594C0719-FC00-30F0-3DA0-634C62913550}"/>
                </a:ext>
              </a:extLst>
            </p:cNvPr>
            <p:cNvSpPr/>
            <p:nvPr/>
          </p:nvSpPr>
          <p:spPr>
            <a:xfrm>
              <a:off x="12619370" y="2246496"/>
              <a:ext cx="36576" cy="365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64BC52E-83F5-56AF-94F4-02287A88705D}"/>
                </a:ext>
              </a:extLst>
            </p:cNvPr>
            <p:cNvSpPr/>
            <p:nvPr/>
          </p:nvSpPr>
          <p:spPr>
            <a:xfrm>
              <a:off x="12597776" y="2132352"/>
              <a:ext cx="36576" cy="365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D1E254C5-E955-9945-C2E1-6EE7D992ED82}"/>
                </a:ext>
              </a:extLst>
            </p:cNvPr>
            <p:cNvSpPr/>
            <p:nvPr/>
          </p:nvSpPr>
          <p:spPr>
            <a:xfrm>
              <a:off x="12559520" y="2331024"/>
              <a:ext cx="36576" cy="365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C0F1DC1F-D557-0396-F6D0-A7E61898D248}"/>
                </a:ext>
              </a:extLst>
            </p:cNvPr>
            <p:cNvSpPr/>
            <p:nvPr/>
          </p:nvSpPr>
          <p:spPr>
            <a:xfrm>
              <a:off x="12789662" y="2057694"/>
              <a:ext cx="36576" cy="365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84A2BFE2-983A-E6A2-7CEB-E06BD57F8395}"/>
                </a:ext>
              </a:extLst>
            </p:cNvPr>
            <p:cNvSpPr/>
            <p:nvPr/>
          </p:nvSpPr>
          <p:spPr>
            <a:xfrm>
              <a:off x="12764366" y="2247114"/>
              <a:ext cx="36576" cy="365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FB8A527-8F95-8802-3DBB-8E8C19ABE30D}"/>
                </a:ext>
              </a:extLst>
            </p:cNvPr>
            <p:cNvSpPr/>
            <p:nvPr/>
          </p:nvSpPr>
          <p:spPr>
            <a:xfrm>
              <a:off x="12742772" y="2132970"/>
              <a:ext cx="36576" cy="365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B7DC842-5816-CCB1-31AE-083D917451BE}"/>
                </a:ext>
              </a:extLst>
            </p:cNvPr>
            <p:cNvSpPr/>
            <p:nvPr/>
          </p:nvSpPr>
          <p:spPr>
            <a:xfrm>
              <a:off x="12953168" y="2150862"/>
              <a:ext cx="36576" cy="365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8244853-B0D0-F6BE-7959-2133F1D275EB}"/>
                </a:ext>
              </a:extLst>
            </p:cNvPr>
            <p:cNvSpPr/>
            <p:nvPr/>
          </p:nvSpPr>
          <p:spPr>
            <a:xfrm>
              <a:off x="12931574" y="2036718"/>
              <a:ext cx="36576" cy="365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E129C750-6097-D7C1-97D5-7225BE938517}"/>
                </a:ext>
              </a:extLst>
            </p:cNvPr>
            <p:cNvSpPr/>
            <p:nvPr/>
          </p:nvSpPr>
          <p:spPr>
            <a:xfrm>
              <a:off x="13098164" y="2151480"/>
              <a:ext cx="36576" cy="365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317E0C6-8274-12FD-0F36-F99870EA27FE}"/>
                </a:ext>
              </a:extLst>
            </p:cNvPr>
            <p:cNvSpPr/>
            <p:nvPr/>
          </p:nvSpPr>
          <p:spPr>
            <a:xfrm>
              <a:off x="13076570" y="2007720"/>
              <a:ext cx="36576" cy="365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C53376E-63A0-0C48-D068-99B26B4518E2}"/>
                </a:ext>
              </a:extLst>
            </p:cNvPr>
            <p:cNvSpPr/>
            <p:nvPr/>
          </p:nvSpPr>
          <p:spPr>
            <a:xfrm>
              <a:off x="13182074" y="1968846"/>
              <a:ext cx="36576" cy="365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51DF9DF-C5B5-B9CB-FCA6-A6A4E871C983}"/>
                </a:ext>
              </a:extLst>
            </p:cNvPr>
            <p:cNvSpPr/>
            <p:nvPr/>
          </p:nvSpPr>
          <p:spPr>
            <a:xfrm>
              <a:off x="13190096" y="2106438"/>
              <a:ext cx="36576" cy="365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6A2DA89E-EC7E-A06D-549A-23E321B29D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55785" y="1971310"/>
              <a:ext cx="1065556" cy="37098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0B53EDA-D6CE-9C73-665C-705AEA5760DA}"/>
                </a:ext>
              </a:extLst>
            </p:cNvPr>
            <p:cNvSpPr/>
            <p:nvPr/>
          </p:nvSpPr>
          <p:spPr>
            <a:xfrm>
              <a:off x="12044145" y="1165117"/>
              <a:ext cx="36576" cy="3657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7A4FDB7A-71C7-930B-A4B8-B822D2184DDA}"/>
                </a:ext>
              </a:extLst>
            </p:cNvPr>
            <p:cNvSpPr/>
            <p:nvPr/>
          </p:nvSpPr>
          <p:spPr>
            <a:xfrm>
              <a:off x="12148419" y="1110205"/>
              <a:ext cx="36576" cy="3657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2C25235A-45F4-83F7-CABA-D53945086D2F}"/>
                </a:ext>
              </a:extLst>
            </p:cNvPr>
            <p:cNvSpPr/>
            <p:nvPr/>
          </p:nvSpPr>
          <p:spPr>
            <a:xfrm>
              <a:off x="12248991" y="1170055"/>
              <a:ext cx="36576" cy="3657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25FDA3E3-30FC-F7C2-1CC9-E6A1889AC214}"/>
                </a:ext>
              </a:extLst>
            </p:cNvPr>
            <p:cNvSpPr/>
            <p:nvPr/>
          </p:nvSpPr>
          <p:spPr>
            <a:xfrm>
              <a:off x="12227397" y="1055911"/>
              <a:ext cx="36576" cy="3657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BA316BB6-ECA4-4263-B06A-B75291684393}"/>
                </a:ext>
              </a:extLst>
            </p:cNvPr>
            <p:cNvSpPr/>
            <p:nvPr/>
          </p:nvSpPr>
          <p:spPr>
            <a:xfrm>
              <a:off x="12189141" y="1254583"/>
              <a:ext cx="36576" cy="3657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CB272D53-3BFB-77FE-3562-AA07F14F8EFE}"/>
                </a:ext>
              </a:extLst>
            </p:cNvPr>
            <p:cNvSpPr/>
            <p:nvPr/>
          </p:nvSpPr>
          <p:spPr>
            <a:xfrm>
              <a:off x="12419283" y="981253"/>
              <a:ext cx="36576" cy="3657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2DDA466B-676A-D3B2-9FA0-CCB8E3EE642F}"/>
                </a:ext>
              </a:extLst>
            </p:cNvPr>
            <p:cNvSpPr/>
            <p:nvPr/>
          </p:nvSpPr>
          <p:spPr>
            <a:xfrm>
              <a:off x="12393987" y="1170673"/>
              <a:ext cx="36576" cy="3657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16C6DF77-452A-1EAD-69D8-6688FEF0DC68}"/>
                </a:ext>
              </a:extLst>
            </p:cNvPr>
            <p:cNvSpPr/>
            <p:nvPr/>
          </p:nvSpPr>
          <p:spPr>
            <a:xfrm>
              <a:off x="12372393" y="1056529"/>
              <a:ext cx="36576" cy="3657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5E1C7A7-D822-4816-FB48-8FE8ECAE2C4D}"/>
                </a:ext>
              </a:extLst>
            </p:cNvPr>
            <p:cNvSpPr/>
            <p:nvPr/>
          </p:nvSpPr>
          <p:spPr>
            <a:xfrm>
              <a:off x="12582789" y="1074421"/>
              <a:ext cx="36576" cy="3657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0B086724-7390-A994-7BC8-7AF18B5FCC01}"/>
                </a:ext>
              </a:extLst>
            </p:cNvPr>
            <p:cNvSpPr/>
            <p:nvPr/>
          </p:nvSpPr>
          <p:spPr>
            <a:xfrm>
              <a:off x="12561195" y="960277"/>
              <a:ext cx="36576" cy="3657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49CF5378-B75C-5E23-637C-186329949615}"/>
                </a:ext>
              </a:extLst>
            </p:cNvPr>
            <p:cNvSpPr/>
            <p:nvPr/>
          </p:nvSpPr>
          <p:spPr>
            <a:xfrm>
              <a:off x="12727785" y="1075039"/>
              <a:ext cx="36576" cy="3657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91990795-472C-92B2-57E9-6CB11EACDF05}"/>
                </a:ext>
              </a:extLst>
            </p:cNvPr>
            <p:cNvSpPr/>
            <p:nvPr/>
          </p:nvSpPr>
          <p:spPr>
            <a:xfrm>
              <a:off x="12706191" y="931279"/>
              <a:ext cx="36576" cy="3657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7364F540-8F91-7D1C-F789-808D42CF2664}"/>
                </a:ext>
              </a:extLst>
            </p:cNvPr>
            <p:cNvSpPr/>
            <p:nvPr/>
          </p:nvSpPr>
          <p:spPr>
            <a:xfrm>
              <a:off x="12811695" y="892405"/>
              <a:ext cx="36576" cy="3657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A9E7007A-FD5D-F096-0960-65BE196B7BB8}"/>
                </a:ext>
              </a:extLst>
            </p:cNvPr>
            <p:cNvSpPr/>
            <p:nvPr/>
          </p:nvSpPr>
          <p:spPr>
            <a:xfrm>
              <a:off x="12819717" y="1029997"/>
              <a:ext cx="36576" cy="3657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AC757CB-1428-8C22-98FF-AB57D62F5C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85406" y="894869"/>
              <a:ext cx="1065556" cy="37098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Right Brace 196">
              <a:extLst>
                <a:ext uri="{FF2B5EF4-FFF2-40B4-BE49-F238E27FC236}">
                  <a16:creationId xmlns:a16="http://schemas.microsoft.com/office/drawing/2014/main" id="{70DE065D-DBF0-AF2D-1FAB-EB5E912DD7BF}"/>
                </a:ext>
              </a:extLst>
            </p:cNvPr>
            <p:cNvSpPr/>
            <p:nvPr/>
          </p:nvSpPr>
          <p:spPr>
            <a:xfrm>
              <a:off x="13070954" y="908613"/>
              <a:ext cx="96154" cy="640214"/>
            </a:xfrm>
            <a:prstGeom prst="rightBrac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ight Brace 197">
              <a:extLst>
                <a:ext uri="{FF2B5EF4-FFF2-40B4-BE49-F238E27FC236}">
                  <a16:creationId xmlns:a16="http://schemas.microsoft.com/office/drawing/2014/main" id="{98FB5627-4508-DF50-C3BE-CA68B7F2C538}"/>
                </a:ext>
              </a:extLst>
            </p:cNvPr>
            <p:cNvSpPr/>
            <p:nvPr/>
          </p:nvSpPr>
          <p:spPr>
            <a:xfrm>
              <a:off x="12766181" y="1291619"/>
              <a:ext cx="117109" cy="337230"/>
            </a:xfrm>
            <a:prstGeom prst="rightBrac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ight Brace 198">
              <a:extLst>
                <a:ext uri="{FF2B5EF4-FFF2-40B4-BE49-F238E27FC236}">
                  <a16:creationId xmlns:a16="http://schemas.microsoft.com/office/drawing/2014/main" id="{CD5628C7-77E8-76CF-9BAB-9E68EEAEA522}"/>
                </a:ext>
              </a:extLst>
            </p:cNvPr>
            <p:cNvSpPr/>
            <p:nvPr/>
          </p:nvSpPr>
          <p:spPr>
            <a:xfrm>
              <a:off x="12918581" y="1444019"/>
              <a:ext cx="152373" cy="128152"/>
            </a:xfrm>
            <a:prstGeom prst="rightBrac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ight Brace 199">
              <a:extLst>
                <a:ext uri="{FF2B5EF4-FFF2-40B4-BE49-F238E27FC236}">
                  <a16:creationId xmlns:a16="http://schemas.microsoft.com/office/drawing/2014/main" id="{D45B6770-3150-2C0D-895D-82EC831DFCCF}"/>
                </a:ext>
              </a:extLst>
            </p:cNvPr>
            <p:cNvSpPr/>
            <p:nvPr/>
          </p:nvSpPr>
          <p:spPr>
            <a:xfrm>
              <a:off x="13055246" y="1572171"/>
              <a:ext cx="152373" cy="188838"/>
            </a:xfrm>
            <a:prstGeom prst="rightBrace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ight Brace 200">
              <a:extLst>
                <a:ext uri="{FF2B5EF4-FFF2-40B4-BE49-F238E27FC236}">
                  <a16:creationId xmlns:a16="http://schemas.microsoft.com/office/drawing/2014/main" id="{87AF0D0B-6997-C8B3-7EF8-64DB4CF467EB}"/>
                </a:ext>
              </a:extLst>
            </p:cNvPr>
            <p:cNvSpPr/>
            <p:nvPr/>
          </p:nvSpPr>
          <p:spPr>
            <a:xfrm>
              <a:off x="13207646" y="1510567"/>
              <a:ext cx="152373" cy="520790"/>
            </a:xfrm>
            <a:prstGeom prst="rightBrac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id="{DA063E1C-7E3C-5DFC-96C5-0ADF83F1CF04}"/>
              </a:ext>
            </a:extLst>
          </p:cNvPr>
          <p:cNvSpPr txBox="1"/>
          <p:nvPr/>
        </p:nvSpPr>
        <p:spPr>
          <a:xfrm>
            <a:off x="5602618" y="1142048"/>
            <a:ext cx="239511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Variance of sites is accounted for when looking at model error “e”</a:t>
            </a:r>
          </a:p>
          <a:p>
            <a:endParaRPr lang="en-US" sz="1050" dirty="0"/>
          </a:p>
          <a:p>
            <a:r>
              <a:rPr lang="en-US" sz="1050" dirty="0"/>
              <a:t>This is a random intercept model,</a:t>
            </a:r>
          </a:p>
          <a:p>
            <a:r>
              <a:rPr lang="en-US" sz="1050" dirty="0"/>
              <a:t>you can also have random slope </a:t>
            </a:r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B67B0FA-E2C6-AD87-9E74-D7162F86701A}"/>
              </a:ext>
            </a:extLst>
          </p:cNvPr>
          <p:cNvGrpSpPr/>
          <p:nvPr/>
        </p:nvGrpSpPr>
        <p:grpSpPr>
          <a:xfrm>
            <a:off x="8346140" y="931468"/>
            <a:ext cx="3825850" cy="5657362"/>
            <a:chOff x="8346140" y="931468"/>
            <a:chExt cx="3825850" cy="5657362"/>
          </a:xfrm>
        </p:grpSpPr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35BBAFCF-E4D2-AC9B-5B72-FCCA1DB90CCF}"/>
                </a:ext>
              </a:extLst>
            </p:cNvPr>
            <p:cNvSpPr txBox="1">
              <a:spLocks/>
            </p:cNvSpPr>
            <p:nvPr/>
          </p:nvSpPr>
          <p:spPr>
            <a:xfrm>
              <a:off x="8478027" y="931468"/>
              <a:ext cx="3562077" cy="483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u="sng" dirty="0"/>
                <a:t>How to determine hierarchical random effects? Draw out your experimental design!</a:t>
              </a:r>
            </a:p>
            <a:p>
              <a:pPr algn="l"/>
              <a:endParaRPr lang="en-US" sz="1200" u="sng" dirty="0"/>
            </a:p>
            <a:p>
              <a:pPr algn="l"/>
              <a:endParaRPr lang="en-US" sz="1200" b="1" dirty="0"/>
            </a:p>
            <a:p>
              <a:pPr algn="l"/>
              <a:endParaRPr lang="en-US" sz="1200" dirty="0"/>
            </a:p>
            <a:p>
              <a:pPr algn="l"/>
              <a:endParaRPr lang="en-US" sz="1200" b="1" dirty="0"/>
            </a:p>
            <a:p>
              <a:pPr marL="457200" indent="-457200" algn="l">
                <a:buFont typeface="+mj-lt"/>
                <a:buAutoNum type="arabicPeriod"/>
              </a:pPr>
              <a:endParaRPr lang="en-US" sz="1200" dirty="0"/>
            </a:p>
            <a:p>
              <a:pPr algn="l"/>
              <a:endParaRPr lang="en-US" sz="1200" dirty="0"/>
            </a:p>
            <a:p>
              <a:pPr marL="457200" indent="-457200" algn="l">
                <a:buFont typeface="+mj-lt"/>
                <a:buAutoNum type="arabicPeriod"/>
              </a:pPr>
              <a:endParaRPr lang="en-US" sz="1200" dirty="0"/>
            </a:p>
            <a:p>
              <a:pPr marL="457200" indent="-457200" algn="l">
                <a:buFont typeface="+mj-lt"/>
                <a:buAutoNum type="arabicPeriod"/>
              </a:pPr>
              <a:endParaRPr lang="en-US" sz="1200" dirty="0"/>
            </a:p>
            <a:p>
              <a:pPr marL="457200" indent="-457200" algn="l">
                <a:buFont typeface="+mj-lt"/>
                <a:buAutoNum type="arabicPeriod"/>
              </a:pPr>
              <a:endParaRPr lang="en-US" sz="1200" dirty="0"/>
            </a:p>
          </p:txBody>
        </p: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038A62B7-CAF7-D7FF-FB7A-6D90E95144A5}"/>
                </a:ext>
              </a:extLst>
            </p:cNvPr>
            <p:cNvGrpSpPr/>
            <p:nvPr/>
          </p:nvGrpSpPr>
          <p:grpSpPr>
            <a:xfrm>
              <a:off x="8346140" y="1519997"/>
              <a:ext cx="3825850" cy="5068833"/>
              <a:chOff x="8346140" y="1519997"/>
              <a:chExt cx="3825850" cy="5068833"/>
            </a:xfrm>
          </p:grpSpPr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BC8BD377-2532-0646-561E-BD6E019F6457}"/>
                  </a:ext>
                </a:extLst>
              </p:cNvPr>
              <p:cNvSpPr txBox="1"/>
              <p:nvPr/>
            </p:nvSpPr>
            <p:spPr>
              <a:xfrm>
                <a:off x="8443694" y="2116022"/>
                <a:ext cx="6423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Site (2)</a:t>
                </a: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BEC0D4F-E781-8FFD-8195-B49E691015C8}"/>
                  </a:ext>
                </a:extLst>
              </p:cNvPr>
              <p:cNvSpPr txBox="1"/>
              <p:nvPr/>
            </p:nvSpPr>
            <p:spPr>
              <a:xfrm>
                <a:off x="8443694" y="2570609"/>
                <a:ext cx="76174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Block (4)</a:t>
                </a: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476075DF-E0DD-8145-7338-818E5010A226}"/>
                  </a:ext>
                </a:extLst>
              </p:cNvPr>
              <p:cNvSpPr txBox="1"/>
              <p:nvPr/>
            </p:nvSpPr>
            <p:spPr>
              <a:xfrm>
                <a:off x="8443694" y="3025196"/>
                <a:ext cx="11109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Cover crop (5)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E12819F2-D2EF-6100-69BD-74C7829D1B6F}"/>
                  </a:ext>
                </a:extLst>
              </p:cNvPr>
              <p:cNvSpPr txBox="1"/>
              <p:nvPr/>
            </p:nvSpPr>
            <p:spPr>
              <a:xfrm>
                <a:off x="8443694" y="3478595"/>
                <a:ext cx="8816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Fertility (3)</a:t>
                </a: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56651C61-31C6-1E8D-FED2-F1F530CB1374}"/>
                  </a:ext>
                </a:extLst>
              </p:cNvPr>
              <p:cNvSpPr txBox="1"/>
              <p:nvPr/>
            </p:nvSpPr>
            <p:spPr>
              <a:xfrm>
                <a:off x="9767669" y="3025195"/>
                <a:ext cx="12025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Mulch biomass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E77749F-3241-7039-F80D-E95BE2388C9A}"/>
                  </a:ext>
                </a:extLst>
              </p:cNvPr>
              <p:cNvSpPr txBox="1"/>
              <p:nvPr/>
            </p:nvSpPr>
            <p:spPr>
              <a:xfrm>
                <a:off x="9767669" y="3512045"/>
                <a:ext cx="11730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Weed biomass</a:t>
                </a:r>
              </a:p>
              <a:p>
                <a:r>
                  <a:rPr lang="en-US" sz="1200" dirty="0"/>
                  <a:t>Yield</a:t>
                </a:r>
              </a:p>
            </p:txBody>
          </p:sp>
          <p:cxnSp>
            <p:nvCxnSpPr>
              <p:cNvPr id="216" name="Straight Arrow Connector 215">
                <a:extLst>
                  <a:ext uri="{FF2B5EF4-FFF2-40B4-BE49-F238E27FC236}">
                    <a16:creationId xmlns:a16="http://schemas.microsoft.com/office/drawing/2014/main" id="{A8E5FFC6-6612-3661-1807-67ADB835D2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64871" y="2393021"/>
                <a:ext cx="1" cy="2547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05419316-0A9C-40FE-82B0-B0E8289C8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64871" y="2816887"/>
                <a:ext cx="1" cy="2547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8658A594-2618-7A88-77AD-5D2B9A0EE1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64871" y="3283617"/>
                <a:ext cx="1" cy="2547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BB1BEBE4-2C40-F218-9C43-454D3E25F0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90111" y="3163694"/>
                <a:ext cx="306134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4C5A6D35-B58D-B0C3-E9E9-42BCD67233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13909" y="3644710"/>
                <a:ext cx="306134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D2685EE0-775F-64DE-D8A3-0BEC78A70E09}"/>
                  </a:ext>
                </a:extLst>
              </p:cNvPr>
              <p:cNvSpPr txBox="1"/>
              <p:nvPr/>
            </p:nvSpPr>
            <p:spPr>
              <a:xfrm>
                <a:off x="8382902" y="1529232"/>
                <a:ext cx="1209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Experimental</a:t>
                </a:r>
              </a:p>
              <a:p>
                <a:r>
                  <a:rPr lang="en-US" sz="1400" dirty="0"/>
                  <a:t>design</a:t>
                </a: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3D9DFD5A-1236-51FD-7500-F3A7AD0DE4D8}"/>
                  </a:ext>
                </a:extLst>
              </p:cNvPr>
              <p:cNvSpPr txBox="1"/>
              <p:nvPr/>
            </p:nvSpPr>
            <p:spPr>
              <a:xfrm>
                <a:off x="9772804" y="1519997"/>
                <a:ext cx="5556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Data</a:t>
                </a:r>
              </a:p>
              <a:p>
                <a:endParaRPr lang="en-US" sz="1400" dirty="0"/>
              </a:p>
            </p:txBody>
          </p:sp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3778F9D1-88E3-B944-ED08-E25830231E83}"/>
                  </a:ext>
                </a:extLst>
              </p:cNvPr>
              <p:cNvSpPr txBox="1"/>
              <p:nvPr/>
            </p:nvSpPr>
            <p:spPr>
              <a:xfrm>
                <a:off x="8346140" y="4395790"/>
                <a:ext cx="36988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/>
                  <a:t>WeedBio~Site+CovC</a:t>
                </a:r>
                <a:r>
                  <a:rPr lang="en-US" sz="1200" dirty="0"/>
                  <a:t>*Fertility +(1|Site.Block/</a:t>
                </a:r>
                <a:r>
                  <a:rPr lang="en-US" sz="1200" dirty="0" err="1"/>
                  <a:t>CovC</a:t>
                </a:r>
                <a:r>
                  <a:rPr lang="en-US" sz="1200" dirty="0"/>
                  <a:t>)</a:t>
                </a:r>
              </a:p>
            </p:txBody>
          </p:sp>
          <p:cxnSp>
            <p:nvCxnSpPr>
              <p:cNvPr id="230" name="Straight Arrow Connector 229">
                <a:extLst>
                  <a:ext uri="{FF2B5EF4-FFF2-40B4-BE49-F238E27FC236}">
                    <a16:creationId xmlns:a16="http://schemas.microsoft.com/office/drawing/2014/main" id="{47785DF7-DD59-D479-961F-0489AAD14525}"/>
                  </a:ext>
                </a:extLst>
              </p:cNvPr>
              <p:cNvCxnSpPr>
                <a:cxnSpLocks/>
                <a:stCxn id="231" idx="1"/>
              </p:cNvCxnSpPr>
              <p:nvPr/>
            </p:nvCxnSpPr>
            <p:spPr>
              <a:xfrm flipH="1">
                <a:off x="10873704" y="3617636"/>
                <a:ext cx="125207" cy="8257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C590CD7A-D746-01D6-82F3-A0E5233F8379}"/>
                  </a:ext>
                </a:extLst>
              </p:cNvPr>
              <p:cNvSpPr txBox="1"/>
              <p:nvPr/>
            </p:nvSpPr>
            <p:spPr>
              <a:xfrm>
                <a:off x="10998911" y="3109804"/>
                <a:ext cx="117307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Create a combined variable that looks at variability across 2*4 = 8 groups</a:t>
                </a:r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23E53F91-5B92-9D23-9B4D-DAA3484FCE0F}"/>
                  </a:ext>
                </a:extLst>
              </p:cNvPr>
              <p:cNvSpPr txBox="1"/>
              <p:nvPr/>
            </p:nvSpPr>
            <p:spPr>
              <a:xfrm>
                <a:off x="8365837" y="5635920"/>
                <a:ext cx="36988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/>
                  <a:t>MulchBiomass~Site+CovC</a:t>
                </a:r>
                <a:r>
                  <a:rPr lang="en-US" sz="1200" dirty="0"/>
                  <a:t> +(1|Site.Block)</a:t>
                </a:r>
              </a:p>
            </p:txBody>
          </p: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A927C8EC-59A0-D28F-F1A6-90A2EF41E306}"/>
                  </a:ext>
                </a:extLst>
              </p:cNvPr>
              <p:cNvSpPr txBox="1"/>
              <p:nvPr/>
            </p:nvSpPr>
            <p:spPr>
              <a:xfrm>
                <a:off x="10451202" y="6188720"/>
                <a:ext cx="11730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RE should be one level above data</a:t>
                </a:r>
              </a:p>
            </p:txBody>
          </p:sp>
          <p:cxnSp>
            <p:nvCxnSpPr>
              <p:cNvPr id="235" name="Straight Arrow Connector 234">
                <a:extLst>
                  <a:ext uri="{FF2B5EF4-FFF2-40B4-BE49-F238E27FC236}">
                    <a16:creationId xmlns:a16="http://schemas.microsoft.com/office/drawing/2014/main" id="{37A39C38-23EB-D018-4412-A6B059FB9392}"/>
                  </a:ext>
                </a:extLst>
              </p:cNvPr>
              <p:cNvCxnSpPr/>
              <p:nvPr/>
            </p:nvCxnSpPr>
            <p:spPr>
              <a:xfrm flipV="1">
                <a:off x="10940747" y="5884322"/>
                <a:ext cx="0" cy="2326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94561B6C-906E-8764-7B48-FC8EB9E33534}"/>
                  </a:ext>
                </a:extLst>
              </p:cNvPr>
              <p:cNvSpPr txBox="1"/>
              <p:nvPr/>
            </p:nvSpPr>
            <p:spPr>
              <a:xfrm>
                <a:off x="8869474" y="4966409"/>
                <a:ext cx="29179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Cover crop is nested within site blocks, creating a RE looking at variability across 2*4*5  = 40 groups</a:t>
                </a:r>
              </a:p>
            </p:txBody>
          </p:sp>
          <p:cxnSp>
            <p:nvCxnSpPr>
              <p:cNvPr id="240" name="Straight Arrow Connector 239">
                <a:extLst>
                  <a:ext uri="{FF2B5EF4-FFF2-40B4-BE49-F238E27FC236}">
                    <a16:creationId xmlns:a16="http://schemas.microsoft.com/office/drawing/2014/main" id="{FB430C2A-620D-3013-AA11-29003F8B9D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75985" y="4672789"/>
                <a:ext cx="0" cy="3495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81157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01DCE-1A9C-6EB1-290D-DCC98FFB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079"/>
            <a:ext cx="10515600" cy="1325563"/>
          </a:xfrm>
        </p:spPr>
        <p:txBody>
          <a:bodyPr/>
          <a:lstStyle/>
          <a:p>
            <a:r>
              <a:rPr lang="en-US" u="sng"/>
              <a:t>Levels of reproducibility</a:t>
            </a:r>
            <a:endParaRPr lang="en-US" u="sng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6C5A78D-3DA1-47B6-12FF-5C7FCFA51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1690208"/>
              </p:ext>
            </p:extLst>
          </p:nvPr>
        </p:nvGraphicFramePr>
        <p:xfrm>
          <a:off x="352062" y="1354238"/>
          <a:ext cx="11083725" cy="5115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5B005A8-A0B4-F2A1-B64B-0DF406FEC9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2275" y="4976270"/>
            <a:ext cx="1409539" cy="792866"/>
          </a:xfrm>
          <a:prstGeom prst="rect">
            <a:avLst/>
          </a:prstGeom>
        </p:spPr>
      </p:pic>
      <p:pic>
        <p:nvPicPr>
          <p:cNvPr id="9" name="Picture 8" descr="A logo of a tree with green squares&#10;&#10;AI-generated content may be incorrect.">
            <a:extLst>
              <a:ext uri="{FF2B5EF4-FFF2-40B4-BE49-F238E27FC236}">
                <a16:creationId xmlns:a16="http://schemas.microsoft.com/office/drawing/2014/main" id="{3EF0DE4D-1660-799C-9513-6BFF8FB99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2289" y="5584584"/>
            <a:ext cx="792866" cy="792866"/>
          </a:xfrm>
          <a:prstGeom prst="rect">
            <a:avLst/>
          </a:prstGeom>
        </p:spPr>
      </p:pic>
      <p:pic>
        <p:nvPicPr>
          <p:cNvPr id="12" name="Picture 11" descr="A black background with white spots&#10;&#10;AI-generated content may be incorrect.">
            <a:extLst>
              <a:ext uri="{FF2B5EF4-FFF2-40B4-BE49-F238E27FC236}">
                <a16:creationId xmlns:a16="http://schemas.microsoft.com/office/drawing/2014/main" id="{74000D65-BDC8-2A82-952C-86C61712A9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6034" y="5878317"/>
            <a:ext cx="1736845" cy="69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2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5D222B-F475-9143-8AB3-30129F030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85D222B-F475-9143-8AB3-30129F0300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97A24C-1748-2A4C-8B5A-CBE6A5F645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7697A24C-1748-2A4C-8B5A-CBE6A5F645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E0CFC22-F723-8D4F-83B0-0F2A50C972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BE0CFC22-F723-8D4F-83B0-0F2A50C972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31A7BA-0E37-3940-89E6-A93156D65C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A931A7BA-0E37-3940-89E6-A93156D65C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0112E9B-EFB3-C548-ADEF-BB61594BC4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40112E9B-EFB3-C548-ADEF-BB61594BC4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B0C5C0-452C-784C-8228-CAA8937EEE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76B0C5C0-452C-784C-8228-CAA8937EEE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8F3C30A-8EFE-D14C-904D-D8102AE988F2}"/>
              </a:ext>
            </a:extLst>
          </p:cNvPr>
          <p:cNvSpPr/>
          <p:nvPr/>
        </p:nvSpPr>
        <p:spPr>
          <a:xfrm>
            <a:off x="7604567" y="0"/>
            <a:ext cx="4587433" cy="6858000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56000"/>
                </a:schemeClr>
              </a:gs>
              <a:gs pos="34000">
                <a:schemeClr val="accent1">
                  <a:lumMod val="45000"/>
                  <a:lumOff val="55000"/>
                </a:schemeClr>
              </a:gs>
              <a:gs pos="70000">
                <a:schemeClr val="accent4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42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E2CCBF-E2B1-75AF-E0DA-5CF1D411A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GitHub?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B7457-5414-50B4-AC70-42C0F7926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176058" cy="4351338"/>
          </a:xfrm>
        </p:spPr>
        <p:txBody>
          <a:bodyPr anchor="ctr"/>
          <a:lstStyle/>
          <a:p>
            <a:r>
              <a:rPr lang="en-US" dirty="0"/>
              <a:t>Cloud-based storage for your data analysis</a:t>
            </a:r>
          </a:p>
          <a:p>
            <a:r>
              <a:rPr lang="en-US" dirty="0"/>
              <a:t>Facilitates revision tracking and collaboration</a:t>
            </a:r>
          </a:p>
          <a:p>
            <a:r>
              <a:rPr lang="en-US" dirty="0"/>
              <a:t>Often used to share data analysis projects</a:t>
            </a: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3FB36B8-2057-F3B0-A394-A740D822E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348" y="2666547"/>
            <a:ext cx="3622445" cy="2037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FFE5E8-0BAC-F496-44B6-7EB2913CB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092" y="5277281"/>
            <a:ext cx="2198961" cy="1662415"/>
          </a:xfrm>
          <a:prstGeom prst="rect">
            <a:avLst/>
          </a:prstGeom>
        </p:spPr>
      </p:pic>
      <p:pic>
        <p:nvPicPr>
          <p:cNvPr id="20" name="Picture 19" descr="A cloud with rain drops&#10;&#10;AI-generated content may be incorrect.">
            <a:extLst>
              <a:ext uri="{FF2B5EF4-FFF2-40B4-BE49-F238E27FC236}">
                <a16:creationId xmlns:a16="http://schemas.microsoft.com/office/drawing/2014/main" id="{B7CEA4E0-1B2D-6038-AE7F-6573702F1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686" y="-474884"/>
            <a:ext cx="4885767" cy="32571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6703B5-BB38-79A3-6774-3492EBF8BEB7}"/>
              </a:ext>
            </a:extLst>
          </p:cNvPr>
          <p:cNvCxnSpPr>
            <a:cxnSpLocks/>
          </p:cNvCxnSpPr>
          <p:nvPr/>
        </p:nvCxnSpPr>
        <p:spPr>
          <a:xfrm flipV="1">
            <a:off x="9886709" y="4710121"/>
            <a:ext cx="0" cy="567160"/>
          </a:xfrm>
          <a:prstGeom prst="straightConnector1">
            <a:avLst/>
          </a:prstGeom>
          <a:ln w="984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E44FF22-E3CF-1DD1-ABD1-A7609678B51D}"/>
              </a:ext>
            </a:extLst>
          </p:cNvPr>
          <p:cNvCxnSpPr>
            <a:cxnSpLocks/>
          </p:cNvCxnSpPr>
          <p:nvPr/>
        </p:nvCxnSpPr>
        <p:spPr>
          <a:xfrm>
            <a:off x="10324839" y="4801944"/>
            <a:ext cx="0" cy="475337"/>
          </a:xfrm>
          <a:prstGeom prst="straightConnector1">
            <a:avLst/>
          </a:prstGeom>
          <a:ln w="9842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B1912F-98F5-7864-BA8B-640BD8435E62}"/>
              </a:ext>
            </a:extLst>
          </p:cNvPr>
          <p:cNvCxnSpPr>
            <a:cxnSpLocks/>
          </p:cNvCxnSpPr>
          <p:nvPr/>
        </p:nvCxnSpPr>
        <p:spPr>
          <a:xfrm flipV="1">
            <a:off x="9888859" y="2099387"/>
            <a:ext cx="0" cy="567160"/>
          </a:xfrm>
          <a:prstGeom prst="straightConnector1">
            <a:avLst/>
          </a:prstGeom>
          <a:ln w="984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32853A-5BC2-5F44-2736-B3AC6574EA30}"/>
              </a:ext>
            </a:extLst>
          </p:cNvPr>
          <p:cNvCxnSpPr>
            <a:cxnSpLocks/>
          </p:cNvCxnSpPr>
          <p:nvPr/>
        </p:nvCxnSpPr>
        <p:spPr>
          <a:xfrm>
            <a:off x="10326989" y="2191210"/>
            <a:ext cx="0" cy="475337"/>
          </a:xfrm>
          <a:prstGeom prst="straightConnector1">
            <a:avLst/>
          </a:prstGeom>
          <a:ln w="9842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14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6C41E-E840-DDCA-47EB-69E321F11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D2E98-0481-9221-AB55-6A4BFC821679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56000"/>
                </a:schemeClr>
              </a:gs>
              <a:gs pos="34000">
                <a:schemeClr val="accent1">
                  <a:lumMod val="45000"/>
                  <a:lumOff val="55000"/>
                </a:schemeClr>
              </a:gs>
              <a:gs pos="70000">
                <a:schemeClr val="accent4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42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A9A43D2-18C3-41C3-1D19-40E1C39F7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71" y="2666547"/>
            <a:ext cx="3622445" cy="2037626"/>
          </a:xfrm>
          <a:prstGeom prst="rect">
            <a:avLst/>
          </a:prstGeom>
        </p:spPr>
      </p:pic>
      <p:pic>
        <p:nvPicPr>
          <p:cNvPr id="29" name="Picture 28" descr="A cartoon of a computer&#10;&#10;AI-generated content may be incorrect.">
            <a:extLst>
              <a:ext uri="{FF2B5EF4-FFF2-40B4-BE49-F238E27FC236}">
                <a16:creationId xmlns:a16="http://schemas.microsoft.com/office/drawing/2014/main" id="{D98FDB33-3BF9-DF11-5F80-0A6A71FFE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855916">
            <a:off x="1563203" y="5046121"/>
            <a:ext cx="1945771" cy="1763355"/>
          </a:xfrm>
          <a:prstGeom prst="rect">
            <a:avLst/>
          </a:prstGeom>
        </p:spPr>
      </p:pic>
      <p:pic>
        <p:nvPicPr>
          <p:cNvPr id="20" name="Picture 19" descr="A cloud with rain drops&#10;&#10;AI-generated content may be incorrect.">
            <a:extLst>
              <a:ext uri="{FF2B5EF4-FFF2-40B4-BE49-F238E27FC236}">
                <a16:creationId xmlns:a16="http://schemas.microsoft.com/office/drawing/2014/main" id="{06A75A10-35EC-E208-1D86-AF966DBF9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09" y="-474884"/>
            <a:ext cx="4885767" cy="32571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8F1FB8-AFE1-D653-06FB-8753C8DD0558}"/>
              </a:ext>
            </a:extLst>
          </p:cNvPr>
          <p:cNvCxnSpPr>
            <a:cxnSpLocks/>
          </p:cNvCxnSpPr>
          <p:nvPr/>
        </p:nvCxnSpPr>
        <p:spPr>
          <a:xfrm flipV="1">
            <a:off x="2421032" y="4710121"/>
            <a:ext cx="0" cy="567160"/>
          </a:xfrm>
          <a:prstGeom prst="straightConnector1">
            <a:avLst/>
          </a:prstGeom>
          <a:ln w="984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2A3F7E1-88C9-7EBE-B317-A523A50A8BFA}"/>
              </a:ext>
            </a:extLst>
          </p:cNvPr>
          <p:cNvCxnSpPr>
            <a:cxnSpLocks/>
          </p:cNvCxnSpPr>
          <p:nvPr/>
        </p:nvCxnSpPr>
        <p:spPr>
          <a:xfrm>
            <a:off x="2859162" y="4801944"/>
            <a:ext cx="0" cy="475337"/>
          </a:xfrm>
          <a:prstGeom prst="straightConnector1">
            <a:avLst/>
          </a:prstGeom>
          <a:ln w="9842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98B119-3CF2-0514-E9E4-B14E5B711FE9}"/>
              </a:ext>
            </a:extLst>
          </p:cNvPr>
          <p:cNvCxnSpPr>
            <a:cxnSpLocks/>
          </p:cNvCxnSpPr>
          <p:nvPr/>
        </p:nvCxnSpPr>
        <p:spPr>
          <a:xfrm flipV="1">
            <a:off x="2423182" y="2099387"/>
            <a:ext cx="0" cy="567160"/>
          </a:xfrm>
          <a:prstGeom prst="straightConnector1">
            <a:avLst/>
          </a:prstGeom>
          <a:ln w="984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B10C96-C7C1-4C75-D4E3-5A2CBCB6977D}"/>
              </a:ext>
            </a:extLst>
          </p:cNvPr>
          <p:cNvCxnSpPr>
            <a:cxnSpLocks/>
          </p:cNvCxnSpPr>
          <p:nvPr/>
        </p:nvCxnSpPr>
        <p:spPr>
          <a:xfrm>
            <a:off x="2861312" y="2191210"/>
            <a:ext cx="0" cy="475337"/>
          </a:xfrm>
          <a:prstGeom prst="straightConnector1">
            <a:avLst/>
          </a:prstGeom>
          <a:ln w="9842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diagram of a git&#10;&#10;AI-generated content may be incorrect.">
            <a:extLst>
              <a:ext uri="{FF2B5EF4-FFF2-40B4-BE49-F238E27FC236}">
                <a16:creationId xmlns:a16="http://schemas.microsoft.com/office/drawing/2014/main" id="{2D6BCC49-795F-ECE8-5A6E-F1BBF9FE1F2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9617"/>
          <a:stretch>
            <a:fillRect/>
          </a:stretch>
        </p:blipFill>
        <p:spPr>
          <a:xfrm>
            <a:off x="5072176" y="608952"/>
            <a:ext cx="4349994" cy="56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52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83216-1C94-87B3-F2A3-9427EC33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279A3C6-F095-38FD-A9B0-246365D4AA14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56000"/>
                </a:schemeClr>
              </a:gs>
              <a:gs pos="34000">
                <a:schemeClr val="accent1">
                  <a:lumMod val="45000"/>
                  <a:lumOff val="55000"/>
                </a:schemeClr>
              </a:gs>
              <a:gs pos="70000">
                <a:schemeClr val="accent4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42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2D6B62E-059B-4FB0-7C05-BE1F13878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71" y="2666547"/>
            <a:ext cx="3622445" cy="2037626"/>
          </a:xfrm>
          <a:prstGeom prst="rect">
            <a:avLst/>
          </a:prstGeom>
        </p:spPr>
      </p:pic>
      <p:pic>
        <p:nvPicPr>
          <p:cNvPr id="29" name="Picture 28" descr="A cartoon of a computer&#10;&#10;AI-generated content may be incorrect.">
            <a:extLst>
              <a:ext uri="{FF2B5EF4-FFF2-40B4-BE49-F238E27FC236}">
                <a16:creationId xmlns:a16="http://schemas.microsoft.com/office/drawing/2014/main" id="{B751A5FC-FD32-734F-0996-7E73F302A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855916">
            <a:off x="1563203" y="5046121"/>
            <a:ext cx="1945771" cy="1763355"/>
          </a:xfrm>
          <a:prstGeom prst="rect">
            <a:avLst/>
          </a:prstGeom>
        </p:spPr>
      </p:pic>
      <p:pic>
        <p:nvPicPr>
          <p:cNvPr id="20" name="Picture 19" descr="A cloud with rain drops&#10;&#10;AI-generated content may be incorrect.">
            <a:extLst>
              <a:ext uri="{FF2B5EF4-FFF2-40B4-BE49-F238E27FC236}">
                <a16:creationId xmlns:a16="http://schemas.microsoft.com/office/drawing/2014/main" id="{63DAC47A-EEAF-CF2C-86C2-477851121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09" y="-474884"/>
            <a:ext cx="4885767" cy="32571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C2B9C1-33BE-C82C-5BC3-4877F721313A}"/>
              </a:ext>
            </a:extLst>
          </p:cNvPr>
          <p:cNvCxnSpPr>
            <a:cxnSpLocks/>
          </p:cNvCxnSpPr>
          <p:nvPr/>
        </p:nvCxnSpPr>
        <p:spPr>
          <a:xfrm flipV="1">
            <a:off x="2421032" y="4710121"/>
            <a:ext cx="0" cy="567160"/>
          </a:xfrm>
          <a:prstGeom prst="straightConnector1">
            <a:avLst/>
          </a:prstGeom>
          <a:ln w="984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EEE900-EDEA-BFFB-9962-82E087E4ACB5}"/>
              </a:ext>
            </a:extLst>
          </p:cNvPr>
          <p:cNvCxnSpPr>
            <a:cxnSpLocks/>
          </p:cNvCxnSpPr>
          <p:nvPr/>
        </p:nvCxnSpPr>
        <p:spPr>
          <a:xfrm>
            <a:off x="2859162" y="4801944"/>
            <a:ext cx="0" cy="475337"/>
          </a:xfrm>
          <a:prstGeom prst="straightConnector1">
            <a:avLst/>
          </a:prstGeom>
          <a:ln w="9842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B1C42E-9A1C-037A-EA01-8E56CC8BE76C}"/>
              </a:ext>
            </a:extLst>
          </p:cNvPr>
          <p:cNvCxnSpPr>
            <a:cxnSpLocks/>
          </p:cNvCxnSpPr>
          <p:nvPr/>
        </p:nvCxnSpPr>
        <p:spPr>
          <a:xfrm flipV="1">
            <a:off x="2423182" y="2099387"/>
            <a:ext cx="0" cy="567160"/>
          </a:xfrm>
          <a:prstGeom prst="straightConnector1">
            <a:avLst/>
          </a:prstGeom>
          <a:ln w="984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FBD77B-89A2-9896-4B62-078C5FC4A83B}"/>
              </a:ext>
            </a:extLst>
          </p:cNvPr>
          <p:cNvCxnSpPr>
            <a:cxnSpLocks/>
          </p:cNvCxnSpPr>
          <p:nvPr/>
        </p:nvCxnSpPr>
        <p:spPr>
          <a:xfrm>
            <a:off x="2861312" y="2191210"/>
            <a:ext cx="0" cy="475337"/>
          </a:xfrm>
          <a:prstGeom prst="straightConnector1">
            <a:avLst/>
          </a:prstGeom>
          <a:ln w="9842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diagram of a git&#10;&#10;AI-generated content may be incorrect.">
            <a:extLst>
              <a:ext uri="{FF2B5EF4-FFF2-40B4-BE49-F238E27FC236}">
                <a16:creationId xmlns:a16="http://schemas.microsoft.com/office/drawing/2014/main" id="{5E3FCFFA-D38C-6972-B098-3D440A0A0B2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9617"/>
          <a:stretch>
            <a:fillRect/>
          </a:stretch>
        </p:blipFill>
        <p:spPr>
          <a:xfrm>
            <a:off x="4134626" y="608952"/>
            <a:ext cx="4349994" cy="56400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D5BE3B-835B-A801-77BE-9725663C5AA3}"/>
              </a:ext>
            </a:extLst>
          </p:cNvPr>
          <p:cNvSpPr/>
          <p:nvPr/>
        </p:nvSpPr>
        <p:spPr>
          <a:xfrm>
            <a:off x="8345347" y="704135"/>
            <a:ext cx="3412228" cy="24344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4CD45E-EE98-2A20-2FC8-0E15008AD17B}"/>
              </a:ext>
            </a:extLst>
          </p:cNvPr>
          <p:cNvSpPr txBox="1"/>
          <p:nvPr/>
        </p:nvSpPr>
        <p:spPr>
          <a:xfrm>
            <a:off x="8217899" y="881225"/>
            <a:ext cx="2710508" cy="33855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Personal computer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B36CDF-1399-99BB-75F0-7B6164F1C347}"/>
              </a:ext>
            </a:extLst>
          </p:cNvPr>
          <p:cNvSpPr txBox="1"/>
          <p:nvPr/>
        </p:nvSpPr>
        <p:spPr>
          <a:xfrm>
            <a:off x="8217899" y="1734444"/>
            <a:ext cx="2710508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Staging area (comments)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F2A647-E2FB-6B70-F160-A1E66E03E129}"/>
              </a:ext>
            </a:extLst>
          </p:cNvPr>
          <p:cNvSpPr txBox="1"/>
          <p:nvPr/>
        </p:nvSpPr>
        <p:spPr>
          <a:xfrm>
            <a:off x="8210691" y="2637001"/>
            <a:ext cx="2710508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Repository (GitHub)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63A62C67-1D6F-8A03-EFF2-3BF25CA2EEA5}"/>
              </a:ext>
            </a:extLst>
          </p:cNvPr>
          <p:cNvSpPr/>
          <p:nvPr/>
        </p:nvSpPr>
        <p:spPr>
          <a:xfrm>
            <a:off x="7603464" y="1079157"/>
            <a:ext cx="580319" cy="1721708"/>
          </a:xfrm>
          <a:custGeom>
            <a:avLst/>
            <a:gdLst>
              <a:gd name="csX0" fmla="*/ 601423 w 601423"/>
              <a:gd name="csY0" fmla="*/ 1754660 h 1754660"/>
              <a:gd name="csX1" fmla="*/ 61 w 601423"/>
              <a:gd name="csY1" fmla="*/ 782595 h 1754660"/>
              <a:gd name="csX2" fmla="*/ 560234 w 601423"/>
              <a:gd name="csY2" fmla="*/ 0 h 1754660"/>
              <a:gd name="csX3" fmla="*/ 560234 w 601423"/>
              <a:gd name="csY3" fmla="*/ 0 h 17546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601423" h="1754660">
                <a:moveTo>
                  <a:pt x="601423" y="1754660"/>
                </a:moveTo>
                <a:cubicBezTo>
                  <a:pt x="304174" y="1414849"/>
                  <a:pt x="6926" y="1075038"/>
                  <a:pt x="61" y="782595"/>
                </a:cubicBezTo>
                <a:cubicBezTo>
                  <a:pt x="-6804" y="490152"/>
                  <a:pt x="560234" y="0"/>
                  <a:pt x="560234" y="0"/>
                </a:cubicBezTo>
                <a:lnTo>
                  <a:pt x="560234" y="0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0DB179C-25DC-4B37-4B7C-292418ACACEE}"/>
              </a:ext>
            </a:extLst>
          </p:cNvPr>
          <p:cNvCxnSpPr/>
          <p:nvPr/>
        </p:nvCxnSpPr>
        <p:spPr>
          <a:xfrm>
            <a:off x="8715632" y="1219779"/>
            <a:ext cx="0" cy="514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B630BBC-188E-F0FE-B4A5-9F5A455E8676}"/>
              </a:ext>
            </a:extLst>
          </p:cNvPr>
          <p:cNvSpPr txBox="1"/>
          <p:nvPr/>
        </p:nvSpPr>
        <p:spPr>
          <a:xfrm>
            <a:off x="8181373" y="1276851"/>
            <a:ext cx="32319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merican Typewriter" panose="02090604020004020304" pitchFamily="18" charset="77"/>
              </a:rPr>
              <a:t>git add (automatic w/t “save”)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DFBE3E42-A0C6-B7ED-0E1A-D0B7D0D30A7D}"/>
              </a:ext>
            </a:extLst>
          </p:cNvPr>
          <p:cNvSpPr/>
          <p:nvPr/>
        </p:nvSpPr>
        <p:spPr>
          <a:xfrm>
            <a:off x="10948086" y="1935892"/>
            <a:ext cx="420143" cy="889686"/>
          </a:xfrm>
          <a:custGeom>
            <a:avLst/>
            <a:gdLst>
              <a:gd name="csX0" fmla="*/ 0 w 420143"/>
              <a:gd name="csY0" fmla="*/ 0 h 889686"/>
              <a:gd name="csX1" fmla="*/ 420130 w 420143"/>
              <a:gd name="csY1" fmla="*/ 378940 h 889686"/>
              <a:gd name="csX2" fmla="*/ 16476 w 420143"/>
              <a:gd name="csY2" fmla="*/ 889686 h 889686"/>
              <a:gd name="csX3" fmla="*/ 16476 w 420143"/>
              <a:gd name="csY3" fmla="*/ 889686 h 88968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420143" h="889686">
                <a:moveTo>
                  <a:pt x="0" y="0"/>
                </a:moveTo>
                <a:cubicBezTo>
                  <a:pt x="208692" y="115329"/>
                  <a:pt x="417384" y="230659"/>
                  <a:pt x="420130" y="378940"/>
                </a:cubicBezTo>
                <a:cubicBezTo>
                  <a:pt x="422876" y="527221"/>
                  <a:pt x="16476" y="889686"/>
                  <a:pt x="16476" y="889686"/>
                </a:cubicBezTo>
                <a:lnTo>
                  <a:pt x="16476" y="889686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67DF60-133A-B004-5708-8FD50389BA61}"/>
              </a:ext>
            </a:extLst>
          </p:cNvPr>
          <p:cNvSpPr txBox="1"/>
          <p:nvPr/>
        </p:nvSpPr>
        <p:spPr>
          <a:xfrm>
            <a:off x="10497712" y="2032326"/>
            <a:ext cx="121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merican Typewriter" panose="02090604020004020304" pitchFamily="18" charset="77"/>
              </a:rPr>
              <a:t>git commit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C6986-A3F9-A75C-6211-8B2FE870514B}"/>
              </a:ext>
            </a:extLst>
          </p:cNvPr>
          <p:cNvSpPr txBox="1"/>
          <p:nvPr/>
        </p:nvSpPr>
        <p:spPr>
          <a:xfrm>
            <a:off x="10497712" y="2421750"/>
            <a:ext cx="121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merican Typewriter" panose="02090604020004020304" pitchFamily="18" charset="77"/>
              </a:rPr>
              <a:t>git push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50A14A-9647-10E3-E11B-9927440C7F5C}"/>
              </a:ext>
            </a:extLst>
          </p:cNvPr>
          <p:cNvSpPr txBox="1"/>
          <p:nvPr/>
        </p:nvSpPr>
        <p:spPr>
          <a:xfrm>
            <a:off x="7378704" y="2182561"/>
            <a:ext cx="121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merican Typewriter" panose="02090604020004020304" pitchFamily="18" charset="77"/>
              </a:rPr>
              <a:t>git clone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7451F-5E7B-522C-6714-75018876B3B9}"/>
              </a:ext>
            </a:extLst>
          </p:cNvPr>
          <p:cNvSpPr txBox="1"/>
          <p:nvPr/>
        </p:nvSpPr>
        <p:spPr>
          <a:xfrm>
            <a:off x="7350617" y="2189384"/>
            <a:ext cx="121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merican Typewriter" panose="02090604020004020304" pitchFamily="18" charset="77"/>
              </a:rPr>
              <a:t>git pull</a:t>
            </a:r>
          </a:p>
        </p:txBody>
      </p:sp>
    </p:spTree>
    <p:extLst>
      <p:ext uri="{BB962C8B-B14F-4D97-AF65-F5344CB8AC3E}">
        <p14:creationId xmlns:p14="http://schemas.microsoft.com/office/powerpoint/2010/main" val="169958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40" grpId="0" animBg="1"/>
      <p:bldP spid="15" grpId="0" animBg="1"/>
      <p:bldP spid="16" grpId="0" animBg="1"/>
      <p:bldP spid="41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1F982-B9BE-9DDA-8F71-3ADFE5B22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FFF6730-8D41-76AE-0280-3A784CDC1DF2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56000"/>
                </a:schemeClr>
              </a:gs>
              <a:gs pos="34000">
                <a:schemeClr val="accent1">
                  <a:lumMod val="45000"/>
                  <a:lumOff val="55000"/>
                </a:schemeClr>
              </a:gs>
              <a:gs pos="70000">
                <a:schemeClr val="accent4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42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8B84F18-0D13-684E-5460-A512C39BF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71" y="2666547"/>
            <a:ext cx="3622445" cy="2037626"/>
          </a:xfrm>
          <a:prstGeom prst="rect">
            <a:avLst/>
          </a:prstGeom>
        </p:spPr>
      </p:pic>
      <p:pic>
        <p:nvPicPr>
          <p:cNvPr id="29" name="Picture 28" descr="A cartoon of a computer&#10;&#10;AI-generated content may be incorrect.">
            <a:extLst>
              <a:ext uri="{FF2B5EF4-FFF2-40B4-BE49-F238E27FC236}">
                <a16:creationId xmlns:a16="http://schemas.microsoft.com/office/drawing/2014/main" id="{3FFA1AB7-8FC8-EC2C-546E-8E7A2A097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855916">
            <a:off x="1563203" y="5046121"/>
            <a:ext cx="1945771" cy="1763355"/>
          </a:xfrm>
          <a:prstGeom prst="rect">
            <a:avLst/>
          </a:prstGeom>
        </p:spPr>
      </p:pic>
      <p:pic>
        <p:nvPicPr>
          <p:cNvPr id="20" name="Picture 19" descr="A cloud with rain drops&#10;&#10;AI-generated content may be incorrect.">
            <a:extLst>
              <a:ext uri="{FF2B5EF4-FFF2-40B4-BE49-F238E27FC236}">
                <a16:creationId xmlns:a16="http://schemas.microsoft.com/office/drawing/2014/main" id="{CD356849-AC98-3033-58DA-F333EEAE5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09" y="-474884"/>
            <a:ext cx="4885767" cy="32571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7F87C73-A85F-0879-04C5-60226C8A8E57}"/>
              </a:ext>
            </a:extLst>
          </p:cNvPr>
          <p:cNvCxnSpPr>
            <a:cxnSpLocks/>
          </p:cNvCxnSpPr>
          <p:nvPr/>
        </p:nvCxnSpPr>
        <p:spPr>
          <a:xfrm flipV="1">
            <a:off x="2421032" y="4710121"/>
            <a:ext cx="0" cy="567160"/>
          </a:xfrm>
          <a:prstGeom prst="straightConnector1">
            <a:avLst/>
          </a:prstGeom>
          <a:ln w="984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B40EFE3-3373-804B-5F12-582FAAFD17A0}"/>
              </a:ext>
            </a:extLst>
          </p:cNvPr>
          <p:cNvCxnSpPr>
            <a:cxnSpLocks/>
          </p:cNvCxnSpPr>
          <p:nvPr/>
        </p:nvCxnSpPr>
        <p:spPr>
          <a:xfrm>
            <a:off x="2859162" y="4801944"/>
            <a:ext cx="0" cy="475337"/>
          </a:xfrm>
          <a:prstGeom prst="straightConnector1">
            <a:avLst/>
          </a:prstGeom>
          <a:ln w="9842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5206C8-7BD3-28D8-7411-C7E3A1899A2A}"/>
              </a:ext>
            </a:extLst>
          </p:cNvPr>
          <p:cNvCxnSpPr>
            <a:cxnSpLocks/>
          </p:cNvCxnSpPr>
          <p:nvPr/>
        </p:nvCxnSpPr>
        <p:spPr>
          <a:xfrm flipV="1">
            <a:off x="2423182" y="2099387"/>
            <a:ext cx="0" cy="567160"/>
          </a:xfrm>
          <a:prstGeom prst="straightConnector1">
            <a:avLst/>
          </a:prstGeom>
          <a:ln w="984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A506EF-486E-B25C-C5F2-169B21CC22A7}"/>
              </a:ext>
            </a:extLst>
          </p:cNvPr>
          <p:cNvCxnSpPr>
            <a:cxnSpLocks/>
          </p:cNvCxnSpPr>
          <p:nvPr/>
        </p:nvCxnSpPr>
        <p:spPr>
          <a:xfrm>
            <a:off x="2861312" y="2191210"/>
            <a:ext cx="0" cy="475337"/>
          </a:xfrm>
          <a:prstGeom prst="straightConnector1">
            <a:avLst/>
          </a:prstGeom>
          <a:ln w="9842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diagram of a git&#10;&#10;AI-generated content may be incorrect.">
            <a:extLst>
              <a:ext uri="{FF2B5EF4-FFF2-40B4-BE49-F238E27FC236}">
                <a16:creationId xmlns:a16="http://schemas.microsoft.com/office/drawing/2014/main" id="{E6D8512D-3C59-9095-FAE3-AED2C2C3C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720" y="0"/>
            <a:ext cx="10483393" cy="68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75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81C7A-0BCE-A655-D624-AC5E32666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DFD36D-FC1B-7C47-7ED7-09D85E80F850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56000"/>
                </a:schemeClr>
              </a:gs>
              <a:gs pos="34000">
                <a:schemeClr val="accent1">
                  <a:lumMod val="45000"/>
                  <a:lumOff val="55000"/>
                </a:schemeClr>
              </a:gs>
              <a:gs pos="70000">
                <a:schemeClr val="accent4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42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iagram of a git&#10;&#10;AI-generated content may be incorrect.">
            <a:extLst>
              <a:ext uri="{FF2B5EF4-FFF2-40B4-BE49-F238E27FC236}">
                <a16:creationId xmlns:a16="http://schemas.microsoft.com/office/drawing/2014/main" id="{FAA5FD9F-1A18-35F4-81CD-DCF8F74659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730"/>
          <a:stretch>
            <a:fillRect/>
          </a:stretch>
        </p:blipFill>
        <p:spPr>
          <a:xfrm>
            <a:off x="616333" y="0"/>
            <a:ext cx="5479667" cy="6848375"/>
          </a:xfrm>
          <a:prstGeom prst="rect">
            <a:avLst/>
          </a:prstGeom>
        </p:spPr>
      </p:pic>
      <p:pic>
        <p:nvPicPr>
          <p:cNvPr id="2" name="Picture 1" descr="A logo of a tree with green squares&#10;&#10;AI-generated content may be incorrect.">
            <a:extLst>
              <a:ext uri="{FF2B5EF4-FFF2-40B4-BE49-F238E27FC236}">
                <a16:creationId xmlns:a16="http://schemas.microsoft.com/office/drawing/2014/main" id="{A286CD80-EAD2-614E-45E8-03D3E571E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276" y="167762"/>
            <a:ext cx="1341991" cy="1341991"/>
          </a:xfrm>
          <a:prstGeom prst="rect">
            <a:avLst/>
          </a:prstGeom>
        </p:spPr>
      </p:pic>
      <p:pic>
        <p:nvPicPr>
          <p:cNvPr id="3" name="Picture 2" descr="A black background with white spots&#10;&#10;AI-generated content may be incorrect.">
            <a:extLst>
              <a:ext uri="{FF2B5EF4-FFF2-40B4-BE49-F238E27FC236}">
                <a16:creationId xmlns:a16="http://schemas.microsoft.com/office/drawing/2014/main" id="{364D92A5-572B-87A4-E8D1-D460FBA83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488" y="1526935"/>
            <a:ext cx="2726035" cy="10904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178CC-0051-85F6-50FA-71D7188E7946}"/>
              </a:ext>
            </a:extLst>
          </p:cNvPr>
          <p:cNvSpPr txBox="1"/>
          <p:nvPr/>
        </p:nvSpPr>
        <p:spPr>
          <a:xfrm>
            <a:off x="9317942" y="1492572"/>
            <a:ext cx="2584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Free, funded by the EU and hosted by CERN. No curation.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E56C9-C48B-0D91-8E44-F26DEEE01172}"/>
              </a:ext>
            </a:extLst>
          </p:cNvPr>
          <p:cNvSpPr txBox="1"/>
          <p:nvPr/>
        </p:nvSpPr>
        <p:spPr>
          <a:xfrm>
            <a:off x="9317943" y="482189"/>
            <a:ext cx="2584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One-time fee, non-profit. Curation.</a:t>
            </a:r>
          </a:p>
        </p:txBody>
      </p:sp>
      <p:pic>
        <p:nvPicPr>
          <p:cNvPr id="8" name="Picture 7" descr="A paper with text on it&#10;&#10;AI-generated content may be incorrect.">
            <a:extLst>
              <a:ext uri="{FF2B5EF4-FFF2-40B4-BE49-F238E27FC236}">
                <a16:creationId xmlns:a16="http://schemas.microsoft.com/office/drawing/2014/main" id="{5D29CF4E-6322-01A5-4FBC-F8FE91DC3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276" y="3666242"/>
            <a:ext cx="3946294" cy="36286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9A6760-A61C-47B8-3C90-C38A146BFD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3488" y="2762985"/>
            <a:ext cx="2571844" cy="3002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1B4265-B98F-0519-47DF-EA6870901E7B}"/>
              </a:ext>
            </a:extLst>
          </p:cNvPr>
          <p:cNvSpPr txBox="1"/>
          <p:nvPr/>
        </p:nvSpPr>
        <p:spPr>
          <a:xfrm>
            <a:off x="9317942" y="2619450"/>
            <a:ext cx="2584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Free, funded by VT. Curation. </a:t>
            </a:r>
          </a:p>
        </p:txBody>
      </p:sp>
    </p:spTree>
    <p:extLst>
      <p:ext uri="{BB962C8B-B14F-4D97-AF65-F5344CB8AC3E}">
        <p14:creationId xmlns:p14="http://schemas.microsoft.com/office/powerpoint/2010/main" val="3153956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4440-24EA-B308-A79D-AA47691EF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8443"/>
          </a:xfrm>
        </p:spPr>
        <p:txBody>
          <a:bodyPr/>
          <a:lstStyle/>
          <a:p>
            <a:r>
              <a:rPr lang="en-US" dirty="0"/>
              <a:t>How to install GitHub in R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E153241-7842-68A2-10A4-7BDE929E27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4005" y="1769065"/>
            <a:ext cx="10663989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Make GitHub account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library(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usethis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)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effectLst/>
              </a:rPr>
              <a:t>#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effectLst/>
              </a:rPr>
              <a:t>install.packages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effectLst/>
              </a:rPr>
              <a:t>("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effectLst/>
              </a:rPr>
              <a:t>usethis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effectLst/>
              </a:rPr>
              <a:t>")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1800" dirty="0" err="1"/>
              <a:t>use_git_config</a:t>
            </a:r>
            <a:r>
              <a:rPr lang="en-US" sz="1800" dirty="0"/>
              <a:t>(</a:t>
            </a:r>
            <a:r>
              <a:rPr lang="en-US" sz="1800" dirty="0" err="1"/>
              <a:t>user.name</a:t>
            </a:r>
            <a:r>
              <a:rPr lang="en-US" sz="1800" dirty="0"/>
              <a:t> = "jules32", </a:t>
            </a:r>
            <a:r>
              <a:rPr lang="en-US" sz="1800" dirty="0" err="1"/>
              <a:t>user.email</a:t>
            </a:r>
            <a:r>
              <a:rPr lang="en-US" sz="1800" dirty="0"/>
              <a:t> = "jules32@example.org")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Generate a </a:t>
            </a:r>
            <a:r>
              <a:rPr lang="en-US" sz="1800" dirty="0"/>
              <a:t>Personal access tokens (PATs) to let GitHub interact with </a:t>
            </a:r>
            <a:r>
              <a:rPr lang="en-US" sz="1800" dirty="0" err="1"/>
              <a:t>Rstudio</a:t>
            </a:r>
            <a:endParaRPr lang="en-US" sz="18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1800" dirty="0" err="1"/>
              <a:t>create_github_token</a:t>
            </a:r>
            <a:r>
              <a:rPr lang="en-US" sz="1800" dirty="0"/>
              <a:t>()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1800" dirty="0"/>
              <a:t>give the token a descriptive name (in the NOTE field), because one day you might have multiple PATs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1800" dirty="0"/>
              <a:t> click “Generate token”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Save PAT!!! I use </a:t>
            </a:r>
            <a:r>
              <a:rPr lang="en-US" altLang="en-US" sz="1800" dirty="0"/>
              <a:t>Apple passwords, a note app also works. </a:t>
            </a:r>
            <a:r>
              <a:rPr lang="en-US" sz="1800" dirty="0"/>
              <a:t>If you goof this up and lose your PAT, just generate a new PAT but to not confuse yourself, delete the lost token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1800" dirty="0"/>
              <a:t> library(</a:t>
            </a:r>
            <a:r>
              <a:rPr lang="en-US" sz="1800" dirty="0" err="1"/>
              <a:t>gitcreds</a:t>
            </a:r>
            <a:r>
              <a:rPr lang="en-US" sz="1800" dirty="0"/>
              <a:t>) </a:t>
            </a:r>
            <a:r>
              <a:rPr lang="en-US" sz="1800" i="1" dirty="0"/>
              <a:t># </a:t>
            </a:r>
            <a:r>
              <a:rPr lang="en-US" sz="1800" i="1" dirty="0" err="1"/>
              <a:t>install.packages</a:t>
            </a:r>
            <a:r>
              <a:rPr lang="en-US" sz="1800" i="1" dirty="0"/>
              <a:t>("</a:t>
            </a:r>
            <a:r>
              <a:rPr lang="en-US" sz="1800" i="1" dirty="0" err="1"/>
              <a:t>gitcreds</a:t>
            </a:r>
            <a:r>
              <a:rPr lang="en-US" sz="1800" i="1" dirty="0"/>
              <a:t>") 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1800" dirty="0" err="1"/>
              <a:t>gitcreds_set</a:t>
            </a:r>
            <a:r>
              <a:rPr lang="en-US" sz="1800" dirty="0"/>
              <a:t>()</a:t>
            </a:r>
          </a:p>
          <a:p>
            <a:pPr marL="514350" indent="-5143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18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dirty="0"/>
              <a:t>Macs that get the error bellow should </a:t>
            </a:r>
            <a:r>
              <a:rPr lang="en-US" altLang="en-US" sz="1800" dirty="0"/>
              <a:t>Install </a:t>
            </a:r>
            <a:r>
              <a:rPr lang="en-US" sz="1800" dirty="0" err="1"/>
              <a:t>XCode</a:t>
            </a:r>
            <a:r>
              <a:rPr lang="en-US" sz="1800" dirty="0"/>
              <a:t> Command Line Tools as described </a:t>
            </a:r>
            <a:r>
              <a:rPr lang="en-US" sz="1800" dirty="0">
                <a:hlinkClick r:id="rId3"/>
              </a:rPr>
              <a:t>here</a:t>
            </a:r>
            <a:endParaRPr lang="en-US" altLang="en-US" sz="1800" dirty="0"/>
          </a:p>
        </p:txBody>
      </p:sp>
      <p:pic>
        <p:nvPicPr>
          <p:cNvPr id="10" name="Picture 9" descr="A close-up of a white card&#10;&#10;AI-generated content may be incorrect.">
            <a:extLst>
              <a:ext uri="{FF2B5EF4-FFF2-40B4-BE49-F238E27FC236}">
                <a16:creationId xmlns:a16="http://schemas.microsoft.com/office/drawing/2014/main" id="{026DB7F0-37ED-8957-1499-5FD8EEB4B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556" y="5462384"/>
            <a:ext cx="7452811" cy="114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91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967</Words>
  <Application>Microsoft Macintosh PowerPoint</Application>
  <PresentationFormat>Widescreen</PresentationFormat>
  <Paragraphs>131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American Typewriter</vt:lpstr>
      <vt:lpstr>Aptos</vt:lpstr>
      <vt:lpstr>Aptos Display</vt:lpstr>
      <vt:lpstr>Arial</vt:lpstr>
      <vt:lpstr>Office Theme</vt:lpstr>
      <vt:lpstr>Random effects: What they are, how to use them</vt:lpstr>
      <vt:lpstr>Levels of reproducibility</vt:lpstr>
      <vt:lpstr>What is GitHub?</vt:lpstr>
      <vt:lpstr>PowerPoint Presentation</vt:lpstr>
      <vt:lpstr>PowerPoint Presentation</vt:lpstr>
      <vt:lpstr>PowerPoint Presentation</vt:lpstr>
      <vt:lpstr>PowerPoint Presentation</vt:lpstr>
      <vt:lpstr>How to install GitHub in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Uriel Menalled</dc:creator>
  <cp:lastModifiedBy>Menalled, Uriel</cp:lastModifiedBy>
  <cp:revision>11</cp:revision>
  <dcterms:created xsi:type="dcterms:W3CDTF">2025-02-11T15:44:28Z</dcterms:created>
  <dcterms:modified xsi:type="dcterms:W3CDTF">2025-11-13T13:02:37Z</dcterms:modified>
</cp:coreProperties>
</file>